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5"/>
  </p:notesMasterIdLst>
  <p:sldIdLst>
    <p:sldId id="278" r:id="rId3"/>
    <p:sldId id="260" r:id="rId4"/>
    <p:sldId id="280" r:id="rId5"/>
    <p:sldId id="273" r:id="rId6"/>
    <p:sldId id="275" r:id="rId7"/>
    <p:sldId id="276" r:id="rId8"/>
    <p:sldId id="277" r:id="rId9"/>
    <p:sldId id="256" r:id="rId10"/>
    <p:sldId id="259" r:id="rId11"/>
    <p:sldId id="261" r:id="rId12"/>
    <p:sldId id="262" r:id="rId13"/>
    <p:sldId id="279" r:id="rId14"/>
    <p:sldId id="263" r:id="rId15"/>
    <p:sldId id="264" r:id="rId16"/>
    <p:sldId id="266" r:id="rId17"/>
    <p:sldId id="265" r:id="rId18"/>
    <p:sldId id="269" r:id="rId19"/>
    <p:sldId id="268" r:id="rId20"/>
    <p:sldId id="267" r:id="rId21"/>
    <p:sldId id="271" r:id="rId22"/>
    <p:sldId id="272" r:id="rId23"/>
    <p:sldId id="270" r:id="rId2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FF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7C9B8-F19E-43B6-B2F3-06A0CF4AFB38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E330F-D2EC-45C3-B0BC-E67FFDE2A4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4475" y="1431925"/>
            <a:ext cx="6869113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662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380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639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4556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2732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4290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54250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06024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90378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98590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82229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8682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7833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32252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953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8744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063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5800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499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13861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26D32-79A9-4E6E-9133-69F462CF519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19/02/2025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F101AB-4552-4821-9943-600C008EDC7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73066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2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578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40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473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2962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4196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534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130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812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4E27A-73B7-4B00-B5DD-677E56330F14}" type="datetimeFigureOut">
              <a:rPr lang="vi-VN" smtClean="0"/>
              <a:pPr/>
              <a:t>19/02/2025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FC9883-E77C-403D-9DED-9635CDACB59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365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植物&#10;&#10;已生成高可信度的说明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181" y="987184"/>
            <a:ext cx="3161869" cy="3908367"/>
          </a:xfrm>
          <a:prstGeom prst="rect">
            <a:avLst/>
          </a:prstGeom>
        </p:spPr>
      </p:pic>
      <p:pic>
        <p:nvPicPr>
          <p:cNvPr id="10" name="图片 9" descr="b4e2b2963786013a0e29a8e310116bb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" y="3486768"/>
            <a:ext cx="12180951" cy="3548484"/>
          </a:xfrm>
          <a:prstGeom prst="rect">
            <a:avLst/>
          </a:prstGeom>
        </p:spPr>
      </p:pic>
      <p:pic>
        <p:nvPicPr>
          <p:cNvPr id="26" name="图片 25" descr="8fd71eaf8677ef70d2293deb973682b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888" y="3219718"/>
            <a:ext cx="1840375" cy="1682018"/>
          </a:xfrm>
          <a:prstGeom prst="rect">
            <a:avLst/>
          </a:prstGeom>
        </p:spPr>
      </p:pic>
      <p:pic>
        <p:nvPicPr>
          <p:cNvPr id="27" name="图片 26" descr="0116e6821abf8d9d7ec5c9c9e77eaef8"/>
          <p:cNvPicPr>
            <a:picLocks noChangeAspect="1"/>
          </p:cNvPicPr>
          <p:nvPr/>
        </p:nvPicPr>
        <p:blipFill rotWithShape="1">
          <a:blip r:embed="rId6" cstate="screen"/>
          <a:srcRect t="-8170"/>
          <a:stretch>
            <a:fillRect/>
          </a:stretch>
        </p:blipFill>
        <p:spPr>
          <a:xfrm rot="2400000">
            <a:off x="5258632" y="3490722"/>
            <a:ext cx="1660448" cy="1119664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9337449" y="2032618"/>
            <a:ext cx="1926805" cy="4316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 descr="ea11243b2077ee3abef0a39733d4f91e"/>
          <p:cNvPicPr>
            <a:picLocks noChangeAspect="1"/>
          </p:cNvPicPr>
          <p:nvPr/>
        </p:nvPicPr>
        <p:blipFill rotWithShape="1">
          <a:blip r:embed="rId8" cstate="screen"/>
          <a:srcRect b="4167"/>
          <a:stretch>
            <a:fillRect/>
          </a:stretch>
        </p:blipFill>
        <p:spPr>
          <a:xfrm>
            <a:off x="11048" y="5074164"/>
            <a:ext cx="12175836" cy="1820350"/>
          </a:xfrm>
          <a:prstGeom prst="rect">
            <a:avLst/>
          </a:prstGeom>
        </p:spPr>
      </p:pic>
      <p:pic>
        <p:nvPicPr>
          <p:cNvPr id="34" name="图片 33" descr="129e31cd37098471b19ff0d691246199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flipH="1">
            <a:off x="10168103" y="404195"/>
            <a:ext cx="1686269" cy="16862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23416" y="1181013"/>
            <a:ext cx="7449957" cy="286230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 defTabSz="914400"/>
            <a:r>
              <a:rPr lang="en-US" sz="9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</a:t>
            </a:r>
            <a:r>
              <a:rPr lang="en-US" sz="9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 </a:t>
            </a:r>
          </a:p>
          <a:p>
            <a:pPr algn="ctr" defTabSz="914400"/>
            <a:r>
              <a:rPr lang="en-US" sz="9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4 </a:t>
            </a:r>
            <a:endParaRPr lang="en-US" sz="9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1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2194" y="2037806"/>
            <a:ext cx="86476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</a:t>
            </a:r>
          </a:p>
          <a:p>
            <a:pPr algn="ctr"/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vi-VN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4885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3" y="102916"/>
            <a:ext cx="5864268" cy="41471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0" b="26865"/>
          <a:stretch/>
        </p:blipFill>
        <p:spPr>
          <a:xfrm>
            <a:off x="6194738" y="233805"/>
            <a:ext cx="5767805" cy="40162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453395" y="4150849"/>
            <a:ext cx="11285209" cy="25545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của các món ăn là gì?</a:t>
            </a:r>
          </a:p>
          <a:p>
            <a:pPr marL="342900" indent="-342900">
              <a:buAutoNum type="arabicPeriod"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món ăn đó có hình dạng, màu sắc như thế nào?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khối nào có trong mỗi món ăn?</a:t>
            </a:r>
          </a:p>
          <a:p>
            <a:pPr marL="342900" indent="-342900">
              <a:buAutoNum type="arabicPeriod"/>
            </a:pP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 chế biến món ăn?</a:t>
            </a:r>
          </a:p>
          <a:p>
            <a:pPr marL="342900" indent="-342900">
              <a:buAutoNum type="arabicPeriod"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 ăn đó được chế biến vào thời điểm nào trong năm</a:t>
            </a:r>
            <a:r>
              <a:rPr lang="vi-VN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6207" y="1222514"/>
            <a:ext cx="456007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9877" y="3162202"/>
            <a:ext cx="559964" cy="72770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06662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17864713283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1830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4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2194" y="2037806"/>
            <a:ext cx="86476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2:</a:t>
            </a:r>
          </a:p>
          <a:p>
            <a:pPr lvl="0" algn="ctr"/>
            <a:r>
              <a:rPr kumimoji="0" lang="en-US" sz="6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sz="6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TẠO KIẾN THỨC, KĨ NĂNG</a:t>
            </a:r>
            <a:endParaRPr kumimoji="0" lang="en-US" sz="60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7286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blob:https://chat.zalo.me/9b0061de-16dd-4226-89f1-55f37fcfd38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blob:https://chat.zalo.me/9b0061de-16dd-4226-89f1-55f37fcfd38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9b0061de-16dd-4226-89f1-55f37fcfd38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02" y="78378"/>
            <a:ext cx="5956478" cy="2743200"/>
          </a:xfrm>
          <a:prstGeom prst="rect">
            <a:avLst/>
          </a:prstGeom>
        </p:spPr>
      </p:pic>
      <p:pic>
        <p:nvPicPr>
          <p:cNvPr id="7" name="Picture 6" descr="d4e1b0b9-ed58-4038-bf2d-95c264aeab8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133" y="3644536"/>
            <a:ext cx="5981331" cy="2547258"/>
          </a:xfrm>
          <a:prstGeom prst="rect">
            <a:avLst/>
          </a:prstGeom>
        </p:spPr>
      </p:pic>
      <p:pic>
        <p:nvPicPr>
          <p:cNvPr id="8" name="Picture 7" descr="7b0d1fc8-1bdb-4a8f-9af5-65c586ebd6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336" y="0"/>
            <a:ext cx="4872110" cy="34094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5705" y="2782389"/>
            <a:ext cx="54987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Nặn các hình khối cơ bản để </a:t>
            </a:r>
            <a:endParaRPr lang="en-US" sz="2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mô 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món ăn và dụng cụ </a:t>
            </a:r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endParaRPr lang="vi-VN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387" y="6027003"/>
            <a:ext cx="62126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Biến đổi các khối cơ bản đã nặn </a:t>
            </a:r>
            <a:endParaRPr lang="en-US" sz="2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hình món ăn và dụng cụ đựng</a:t>
            </a:r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3554" y="3500846"/>
            <a:ext cx="52476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Sắp xếp và trang trí mô </a:t>
            </a:r>
            <a:endParaRPr lang="en-US" sz="2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vi-VN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 ăn, hoàn thiện sản phẩm.</a:t>
            </a:r>
          </a:p>
        </p:txBody>
      </p:sp>
    </p:spTree>
    <p:extLst>
      <p:ext uri="{BB962C8B-B14F-4D97-AF65-F5344CB8AC3E}">
        <p14:creationId xmlns:p14="http://schemas.microsoft.com/office/powerpoint/2010/main" val="306561261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447025">
            <a:off x="1415643" y="1281424"/>
            <a:ext cx="8098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tạo hình mô hình món ăn</a:t>
            </a:r>
            <a:endParaRPr lang="vi-V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517" y="2952206"/>
            <a:ext cx="113720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Nặn các hình khối cơ bản để tạo mô hình món ăn và dụng cụ đựng.</a:t>
            </a:r>
          </a:p>
          <a:p>
            <a:r>
              <a:rPr 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Biến đổi các khối cơ bản đã nặn thành mô hình món ăn và dụng cụ đựng.</a:t>
            </a:r>
          </a:p>
          <a:p>
            <a:r>
              <a:rPr 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</a:t>
            </a: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Sắp xếp và trang trí mô hình món ăn, hoàn thiện sản phẩm.</a:t>
            </a:r>
          </a:p>
        </p:txBody>
      </p:sp>
    </p:spTree>
    <p:extLst>
      <p:ext uri="{BB962C8B-B14F-4D97-AF65-F5344CB8AC3E}">
        <p14:creationId xmlns:p14="http://schemas.microsoft.com/office/powerpoint/2010/main" val="13893082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29461950099736265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00" y="0"/>
            <a:ext cx="121705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184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9280" y="0"/>
            <a:ext cx="6522720" cy="39268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3177" y="548640"/>
            <a:ext cx="4898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7" r="11710"/>
          <a:stretch/>
        </p:blipFill>
        <p:spPr>
          <a:xfrm>
            <a:off x="169817" y="1998618"/>
            <a:ext cx="3630776" cy="26648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06" y="2050869"/>
            <a:ext cx="3621847" cy="26517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28" y="2050869"/>
            <a:ext cx="3744363" cy="25995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45030" y="4791569"/>
            <a:ext cx="2168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 bột lọc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5261" y="4778507"/>
            <a:ext cx="1267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 gai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7012" y="4752380"/>
            <a:ext cx="1740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 thốt nốt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953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2"/>
            <a:ext cx="12192000" cy="6857068"/>
          </a:xfrm>
        </p:spPr>
      </p:pic>
      <p:sp>
        <p:nvSpPr>
          <p:cNvPr id="10" name="TextBox 9"/>
          <p:cNvSpPr txBox="1"/>
          <p:nvPr/>
        </p:nvSpPr>
        <p:spPr>
          <a:xfrm>
            <a:off x="3853543" y="494309"/>
            <a:ext cx="5656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  <a:endParaRPr lang="vi-VN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5328" y="0"/>
            <a:ext cx="4914604" cy="27823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8" y="1868911"/>
            <a:ext cx="3879668" cy="36310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32" y="1908101"/>
            <a:ext cx="3909752" cy="36174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5" y="1908101"/>
            <a:ext cx="3936274" cy="356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469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2194" y="2246811"/>
            <a:ext cx="864761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TẬP – SÁNG TẠO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901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42257" y="381017"/>
            <a:ext cx="643958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8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E:\GIAO AN\SGV lop 2\sgv chân trời sáng tạo lớp 2\hình minh họa giáo án\7\httpsmedia.biboma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14" y="555552"/>
            <a:ext cx="7799811" cy="630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GIAO AN\SGV lop 2\sgv chân trời sáng tạo lớp 2\hình minh họa giáo án\7\c9c037858d82b324d960cca87c58bdd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678">
            <a:off x="4808669" y="4515709"/>
            <a:ext cx="6153150" cy="231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31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146" name="Picture 2" descr="E:\GIAO AN\SGV lop 2\chan trời sang tạo lớp 1\hình ảnh minh họa\hinh-nen-dong-powerpoint-dep-ve-qua-773x58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986" y="0"/>
            <a:ext cx="91420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59428" y="155754"/>
            <a:ext cx="852397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cá 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</a:p>
          <a:p>
            <a:pPr algn="ctr"/>
            <a:r>
              <a:rPr lang="vi-VN" sz="3800" b="1" dirty="0">
                <a:latin typeface="+mj-lt"/>
              </a:rPr>
              <a:t>Yêu cầu HS thực hành tạo hình và trang trí món ăn truyền thống theo ý thích.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1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2194" y="2246811"/>
            <a:ext cx="864761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4: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TÍCH -  ĐÁNH GIÁ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0970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0"/>
            <a:ext cx="9649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3116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17574564869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4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FF7D"/>
            </a:gs>
            <a:gs pos="7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6525" y="467046"/>
            <a:ext cx="102258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dirty="0">
                <a:solidFill>
                  <a:srgbClr val="C00000"/>
                </a:solidFill>
                <a:latin typeface="+mj-lt"/>
              </a:rPr>
              <a:t>Mặt thì vuông vức chữ điền</a:t>
            </a:r>
          </a:p>
          <a:p>
            <a:pPr algn="just"/>
            <a:r>
              <a:rPr lang="vi-VN" sz="3800" b="1" dirty="0">
                <a:solidFill>
                  <a:srgbClr val="C00000"/>
                </a:solidFill>
                <a:latin typeface="+mj-lt"/>
              </a:rPr>
              <a:t>Bụng no đậu đỗ lại nghiền thịt heo</a:t>
            </a:r>
          </a:p>
          <a:p>
            <a:pPr algn="just"/>
            <a:r>
              <a:rPr lang="vi-VN" sz="3800" b="1" dirty="0">
                <a:solidFill>
                  <a:srgbClr val="C00000"/>
                </a:solidFill>
                <a:latin typeface="+mj-lt"/>
              </a:rPr>
              <a:t>Hùng Vương xưa chấm Lang Liêu</a:t>
            </a:r>
          </a:p>
          <a:p>
            <a:pPr algn="just"/>
            <a:r>
              <a:rPr lang="vi-VN" sz="3800" b="1" dirty="0">
                <a:solidFill>
                  <a:srgbClr val="C00000"/>
                </a:solidFill>
                <a:latin typeface="+mj-lt"/>
              </a:rPr>
              <a:t>Cũng vì tấm bánh quý yêu phân </a:t>
            </a:r>
            <a:r>
              <a:rPr lang="vi-VN" sz="3800" b="1" dirty="0" smtClean="0">
                <a:solidFill>
                  <a:srgbClr val="C00000"/>
                </a:solidFill>
                <a:latin typeface="+mj-lt"/>
              </a:rPr>
              <a:t>trần</a:t>
            </a:r>
            <a:endParaRPr lang="en-US" sz="3800" b="1" dirty="0" smtClean="0">
              <a:solidFill>
                <a:srgbClr val="C00000"/>
              </a:solidFill>
              <a:latin typeface="+mj-lt"/>
            </a:endParaRPr>
          </a:p>
          <a:p>
            <a:pPr algn="just"/>
            <a:endParaRPr lang="vi-VN" sz="3800" b="1" dirty="0" smtClean="0">
              <a:solidFill>
                <a:srgbClr val="C00000"/>
              </a:solidFill>
              <a:latin typeface="+mj-lt"/>
            </a:endParaRPr>
          </a:p>
          <a:p>
            <a:pPr algn="r"/>
            <a:r>
              <a:rPr lang="vi-VN" sz="3800" b="1" dirty="0" smtClean="0">
                <a:solidFill>
                  <a:srgbClr val="C00000"/>
                </a:solidFill>
                <a:latin typeface="+mj-lt"/>
              </a:rPr>
              <a:t>Là bánh gì?</a:t>
            </a:r>
            <a:endParaRPr lang="vi-VN" sz="3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6" name="Picture 2" descr="Tuyển tập câu đố về bánh chưng ngày T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71" y="2990937"/>
            <a:ext cx="7172811" cy="375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60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FF7D"/>
            </a:gs>
            <a:gs pos="7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1514" y="354505"/>
            <a:ext cx="1014280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dirty="0">
                <a:solidFill>
                  <a:srgbClr val="C00000"/>
                </a:solidFill>
                <a:latin typeface="Times New Roman (Headings)"/>
              </a:rPr>
              <a:t> Nhớ xưa từ thuở vua </a:t>
            </a:r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Hùng</a:t>
            </a:r>
            <a:endParaRPr lang="en-US" sz="3800" b="1" dirty="0" smtClean="0">
              <a:solidFill>
                <a:srgbClr val="C00000"/>
              </a:solidFill>
              <a:latin typeface="Times New Roman (Headings)"/>
            </a:endParaRPr>
          </a:p>
          <a:p>
            <a:pPr algn="just"/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vi-VN" sz="3800" b="1" dirty="0">
                <a:solidFill>
                  <a:srgbClr val="C00000"/>
                </a:solidFill>
                <a:latin typeface="Times New Roman (Headings)"/>
              </a:rPr>
              <a:t>An Tiêm vỡ đất muôn trùng đảo </a:t>
            </a:r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xa</a:t>
            </a:r>
            <a:endParaRPr lang="en-US" sz="3800" b="1" dirty="0" smtClean="0">
              <a:solidFill>
                <a:srgbClr val="C00000"/>
              </a:solidFill>
              <a:latin typeface="Times New Roman (Headings)"/>
            </a:endParaRPr>
          </a:p>
          <a:p>
            <a:pPr algn="just"/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Sóng </a:t>
            </a:r>
            <a:r>
              <a:rPr lang="vi-VN" sz="3800" b="1" dirty="0">
                <a:solidFill>
                  <a:srgbClr val="C00000"/>
                </a:solidFill>
                <a:latin typeface="Times New Roman (Headings)"/>
              </a:rPr>
              <a:t>đưa quả quí làm </a:t>
            </a:r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quà</a:t>
            </a:r>
            <a:endParaRPr lang="en-US" sz="3800" b="1" dirty="0" smtClean="0">
              <a:solidFill>
                <a:srgbClr val="C00000"/>
              </a:solidFill>
              <a:latin typeface="Times New Roman (Headings)"/>
            </a:endParaRPr>
          </a:p>
          <a:p>
            <a:pPr algn="just"/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Tấm </a:t>
            </a:r>
            <a:r>
              <a:rPr lang="vi-VN" sz="3800" b="1" dirty="0">
                <a:solidFill>
                  <a:srgbClr val="C00000"/>
                </a:solidFill>
                <a:latin typeface="Times New Roman (Headings)"/>
              </a:rPr>
              <a:t>lòng thơm thảo, vua cha bùi </a:t>
            </a:r>
            <a:r>
              <a:rPr lang="vi-VN" sz="3800" b="1" dirty="0" smtClean="0">
                <a:solidFill>
                  <a:srgbClr val="C00000"/>
                </a:solidFill>
                <a:latin typeface="Times New Roman (Headings)"/>
              </a:rPr>
              <a:t>ngù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 (Headings)"/>
              </a:rPr>
              <a:t>i</a:t>
            </a:r>
            <a:r>
              <a:rPr lang="en-US" sz="3800" b="1" dirty="0" smtClean="0">
                <a:solidFill>
                  <a:srgbClr val="C00000"/>
                </a:solidFill>
                <a:latin typeface="Times New Roman (Headings)"/>
              </a:rPr>
              <a:t>?</a:t>
            </a:r>
          </a:p>
          <a:p>
            <a:pPr algn="just"/>
            <a:r>
              <a:rPr lang="en-US" sz="3800" b="1" dirty="0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							</a:t>
            </a:r>
            <a:r>
              <a:rPr lang="vi-VN" sz="3800" b="1" dirty="0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Là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quả</a:t>
            </a:r>
            <a:r>
              <a:rPr lang="en-US" sz="3800" b="1" dirty="0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gì</a:t>
            </a:r>
            <a:r>
              <a:rPr lang="en-US" sz="3800" b="1" dirty="0" smtClean="0">
                <a:solidFill>
                  <a:srgbClr val="C00000"/>
                </a:solidFill>
                <a:latin typeface="Times New Roman (Headings)"/>
                <a:cs typeface="Times New Roman" panose="02020603050405020304" pitchFamily="18" charset="0"/>
              </a:rPr>
              <a:t>?</a:t>
            </a:r>
            <a:endParaRPr lang="vi-VN" sz="3800" b="1" dirty="0">
              <a:solidFill>
                <a:srgbClr val="C00000"/>
              </a:solidFill>
              <a:latin typeface="Times New Roman (Headings)"/>
              <a:cs typeface="Times New Roman" panose="02020603050405020304" pitchFamily="18" charset="0"/>
            </a:endParaRPr>
          </a:p>
        </p:txBody>
      </p:sp>
      <p:pic>
        <p:nvPicPr>
          <p:cNvPr id="2052" name="Picture 4" descr="Dưa hấu – Thabico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024" y="2694793"/>
            <a:ext cx="4163207" cy="41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3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FF7D"/>
            </a:gs>
            <a:gs pos="7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468" y="354505"/>
            <a:ext cx="105981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C00000"/>
                </a:solidFill>
              </a:rPr>
              <a:t>Người ta in sách, in văn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</a:rPr>
              <a:t>Em đây in bột, in đường cũng xong? 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r>
              <a:rPr lang="en-US" sz="4000" b="1" dirty="0">
                <a:solidFill>
                  <a:srgbClr val="C00000"/>
                </a:solidFill>
              </a:rPr>
              <a:t>	</a:t>
            </a:r>
            <a:r>
              <a:rPr lang="en-US" sz="4000" b="1" dirty="0" smtClean="0">
                <a:solidFill>
                  <a:srgbClr val="C00000"/>
                </a:solidFill>
              </a:rPr>
              <a:t>					</a:t>
            </a:r>
            <a:r>
              <a:rPr lang="vi-VN" sz="4000" b="1" dirty="0" smtClean="0">
                <a:solidFill>
                  <a:srgbClr val="C00000"/>
                </a:solidFill>
              </a:rPr>
              <a:t> </a:t>
            </a:r>
            <a:r>
              <a:rPr lang="vi-VN" sz="4000" b="1" dirty="0">
                <a:solidFill>
                  <a:srgbClr val="C00000"/>
                </a:solidFill>
              </a:rPr>
              <a:t>Là bánh gì?</a:t>
            </a:r>
          </a:p>
        </p:txBody>
      </p:sp>
      <p:pic>
        <p:nvPicPr>
          <p:cNvPr id="4102" name="Picture 6" descr="CUỘC THI TỰ HÀO HÀNG VIỆT: Bánh in, ngọt ngào dư vị tuổi thơ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2293497"/>
            <a:ext cx="5826125" cy="43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5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FF7D"/>
            </a:gs>
            <a:gs pos="7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468" y="354505"/>
            <a:ext cx="107758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dirty="0">
                <a:solidFill>
                  <a:srgbClr val="C00000"/>
                </a:solidFill>
              </a:rPr>
              <a:t>Theo truyền thuyết dân gian, Ông Táo về trời bằng máy bay, tàu lượn siêu tốc hay phi thuyền?</a:t>
            </a:r>
            <a:endParaRPr lang="vi-VN" sz="3800" b="1" dirty="0">
              <a:solidFill>
                <a:srgbClr val="C00000"/>
              </a:solidFill>
              <a:latin typeface="Times New Roman (Headings)"/>
              <a:cs typeface="Times New Roman" panose="02020603050405020304" pitchFamily="18" charset="0"/>
            </a:endParaRPr>
          </a:p>
        </p:txBody>
      </p:sp>
      <p:pic>
        <p:nvPicPr>
          <p:cNvPr id="4098" name="Picture 2" descr="Truyền thuyết cá Chép hóa rồng: Không trầy da tróc vẩy sao có thể vượt vũ  môn - Minh Xuân Koi Fa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307" y="2293497"/>
            <a:ext cx="6442173" cy="425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39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" y="0"/>
            <a:ext cx="1218503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2234" y="2505294"/>
            <a:ext cx="8007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CHỦ ĐỀ:</a:t>
            </a:r>
          </a:p>
          <a:p>
            <a:pPr algn="ctr"/>
            <a:r>
              <a:rPr lang="vi-VN" sz="4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QUÊ HƯƠNG – ĐẤT NƯỚC</a:t>
            </a:r>
            <a:endParaRPr lang="vi-VN" sz="4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36286" y="883315"/>
            <a:ext cx="5402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200" b="1" dirty="0" smtClean="0">
                <a:solidFill>
                  <a:srgbClr val="FF0000"/>
                </a:solidFill>
                <a:latin typeface="+mj-lt"/>
              </a:rPr>
              <a:t>MĨ THUẬT LỚP 4</a:t>
            </a:r>
            <a:endParaRPr lang="vi-VN" sz="4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431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4" y="0"/>
            <a:ext cx="12197964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57041" y="2769325"/>
            <a:ext cx="7707085" cy="160673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8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BÀI 3:</a:t>
            </a:r>
          </a:p>
          <a:p>
            <a:pPr algn="ctr"/>
            <a:r>
              <a:rPr lang="en-US" sz="8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MÓN ĂN TRUYỀN THỐNG</a:t>
            </a:r>
          </a:p>
          <a:p>
            <a:pPr algn="ctr"/>
            <a:r>
              <a:rPr lang="en-US" sz="48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(TIẾT 1)</a:t>
            </a:r>
            <a:endParaRPr lang="en-US" sz="48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939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7921</TotalTime>
  <Words>352</Words>
  <Application>Microsoft Office PowerPoint</Application>
  <PresentationFormat>Widescreen</PresentationFormat>
  <Paragraphs>56</Paragraphs>
  <Slides>22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宋体</vt:lpstr>
      <vt:lpstr>Arial</vt:lpstr>
      <vt:lpstr>Calibri</vt:lpstr>
      <vt:lpstr>Calibri Light</vt:lpstr>
      <vt:lpstr>Tahoma</vt:lpstr>
      <vt:lpstr>Times New Roman</vt:lpstr>
      <vt:lpstr>Times New Roman (Headings)</vt:lpstr>
      <vt:lpstr>Trebuchet MS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00000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MAYTINH</dc:creator>
  <cp:lastModifiedBy>Asus</cp:lastModifiedBy>
  <cp:revision>45</cp:revision>
  <dcterms:created xsi:type="dcterms:W3CDTF">2023-07-22T11:23:51Z</dcterms:created>
  <dcterms:modified xsi:type="dcterms:W3CDTF">2025-02-24T01:29:02Z</dcterms:modified>
</cp:coreProperties>
</file>