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27" r:id="rId2"/>
    <p:sldId id="408" r:id="rId3"/>
    <p:sldId id="436" r:id="rId4"/>
    <p:sldId id="427" r:id="rId5"/>
    <p:sldId id="428" r:id="rId6"/>
    <p:sldId id="426" r:id="rId7"/>
    <p:sldId id="429" r:id="rId8"/>
    <p:sldId id="437" r:id="rId9"/>
    <p:sldId id="438" r:id="rId10"/>
    <p:sldId id="433" r:id="rId11"/>
    <p:sldId id="439" r:id="rId12"/>
    <p:sldId id="434" r:id="rId13"/>
    <p:sldId id="435" r:id="rId14"/>
    <p:sldId id="340" r:id="rId15"/>
  </p:sldIdLst>
  <p:sldSz cx="16276638" cy="9144000"/>
  <p:notesSz cx="6858000" cy="9144000"/>
  <p:custDataLst>
    <p:tags r:id="rId17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17550" indent="-26035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436688" indent="-5222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2154238" indent="-78263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873375" indent="-10445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0066"/>
    <a:srgbClr val="FF7C80"/>
    <a:srgbClr val="FF6600"/>
    <a:srgbClr val="6600CC"/>
    <a:srgbClr val="3333FF"/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76" autoAdjust="0"/>
    <p:restoredTop sz="94660"/>
  </p:normalViewPr>
  <p:slideViewPr>
    <p:cSldViewPr>
      <p:cViewPr varScale="1">
        <p:scale>
          <a:sx n="56" d="100"/>
          <a:sy n="56" d="100"/>
        </p:scale>
        <p:origin x="510" y="84"/>
      </p:cViewPr>
      <p:guideLst>
        <p:guide orient="horz" pos="2880"/>
        <p:guide pos="5127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77825" y="685800"/>
            <a:ext cx="61023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C4FA25-5DD5-485C-BCD2-EF739D2A71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3868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1pPr>
    <a:lvl2pPr marL="717550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2pPr>
    <a:lvl3pPr marL="143668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3pPr>
    <a:lvl4pPr marL="215423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4pPr>
    <a:lvl5pPr marL="2873375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5pPr>
    <a:lvl6pPr marL="3592220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10664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29109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47553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EB5B8007-F28A-4C3E-A48D-DDE012D8153F}" type="slidenum">
              <a:rPr lang="en-US" altLang="en-US" sz="1200">
                <a:cs typeface="Arial" charset="0"/>
              </a:rPr>
              <a:pPr algn="r" eaLnBrk="1" hangingPunct="1"/>
              <a:t>14</a:t>
            </a:fld>
            <a:endParaRPr lang="en-US" altLang="en-US" sz="1200">
              <a:cs typeface="Arial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77825" y="685800"/>
            <a:ext cx="6102350" cy="3429000"/>
          </a:xfrm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vi-VN" altLang="en-US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560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2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209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3834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669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5921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1756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128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1497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8729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941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83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wmf"/><Relationship Id="rId5" Type="http://schemas.openxmlformats.org/officeDocument/2006/relationships/image" Target="../media/image5.gif"/><Relationship Id="rId4" Type="http://schemas.openxmlformats.org/officeDocument/2006/relationships/image" Target="../media/image4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Cau%20hoi/Cau%204.pptx" TargetMode="External"/><Relationship Id="rId13" Type="http://schemas.openxmlformats.org/officeDocument/2006/relationships/image" Target="../media/image14.jpeg"/><Relationship Id="rId3" Type="http://schemas.openxmlformats.org/officeDocument/2006/relationships/image" Target="../media/image8.jpeg"/><Relationship Id="rId7" Type="http://schemas.openxmlformats.org/officeDocument/2006/relationships/image" Target="../media/image11.jpeg"/><Relationship Id="rId12" Type="http://schemas.openxmlformats.org/officeDocument/2006/relationships/hyperlink" Target="Cau%20hoi/Cau%203.pptx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hyperlink" Target="Cau%20hoi/Cau%201.pptx" TargetMode="External"/><Relationship Id="rId11" Type="http://schemas.openxmlformats.org/officeDocument/2006/relationships/image" Target="../media/image13.jpeg"/><Relationship Id="rId5" Type="http://schemas.openxmlformats.org/officeDocument/2006/relationships/image" Target="../media/image10.jpeg"/><Relationship Id="rId10" Type="http://schemas.openxmlformats.org/officeDocument/2006/relationships/hyperlink" Target="Cau%20hoi/Cau%202.pptx" TargetMode="External"/><Relationship Id="rId4" Type="http://schemas.openxmlformats.org/officeDocument/2006/relationships/image" Target="../media/image9.jpeg"/><Relationship Id="rId9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wmf"/><Relationship Id="rId4" Type="http://schemas.openxmlformats.org/officeDocument/2006/relationships/image" Target="../media/image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677" y="5443538"/>
            <a:ext cx="2034580" cy="264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5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1112658" y="331495"/>
            <a:ext cx="2081213" cy="2669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5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3122398" y="413107"/>
            <a:ext cx="2089150" cy="249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8" descr="animal-14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1893126" y="5197445"/>
            <a:ext cx="1416132" cy="103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 descr="POINSET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2519" y="5476017"/>
            <a:ext cx="4334745" cy="3092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2939644" y="1532554"/>
            <a:ext cx="10928600" cy="3546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4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Thứ</a:t>
            </a:r>
            <a:r>
              <a:rPr lang="en-US" sz="4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Tư</a:t>
            </a:r>
            <a:r>
              <a:rPr lang="en-US" sz="4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ngày</a:t>
            </a:r>
            <a:r>
              <a:rPr lang="en-US" sz="4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10 </a:t>
            </a:r>
            <a:r>
              <a:rPr lang="en-US" sz="44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tháng</a:t>
            </a:r>
            <a:r>
              <a:rPr lang="en-US" sz="4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12 </a:t>
            </a:r>
            <a:r>
              <a:rPr lang="en-US" sz="44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năm</a:t>
            </a:r>
            <a:r>
              <a:rPr lang="en-US" sz="4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2025 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400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Tiếng</a:t>
            </a:r>
            <a:r>
              <a:rPr lang="en-US" sz="4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400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Việt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:</a:t>
            </a:r>
            <a:endParaRPr lang="en-US" sz="4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4 hàng" panose="020B0603050302020204" pitchFamily="34" charset="0"/>
              <a:cs typeface="Times New Roman" pitchFamily="18" charset="0"/>
            </a:endParaRP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1.</a:t>
            </a:r>
            <a:r>
              <a:rPr lang="en-US" sz="4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Đọc: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Đi</a:t>
            </a:r>
            <a:r>
              <a:rPr lang="en-US" sz="4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tìm</a:t>
            </a:r>
            <a:r>
              <a:rPr lang="en-US" sz="4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mặt</a:t>
            </a:r>
            <a:r>
              <a:rPr lang="en-US" sz="4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trời</a:t>
            </a:r>
            <a:endParaRPr lang="en-US" sz="44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4 hàng" panose="020B0603050302020204" pitchFamily="34" charset="0"/>
              <a:cs typeface="Times New Roman" pitchFamily="18" charset="0"/>
            </a:endParaRPr>
          </a:p>
          <a:p>
            <a:pPr eaLnBrk="1" hangingPunct="1">
              <a:spcBef>
                <a:spcPts val="1800"/>
              </a:spcBef>
              <a:defRPr/>
            </a:pPr>
            <a:r>
              <a:rPr lang="en-US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                    (Theo </a:t>
            </a:r>
            <a:r>
              <a:rPr lang="en-US" sz="40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Vũ</a:t>
            </a:r>
            <a:r>
              <a:rPr lang="en-US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Tú</a:t>
            </a:r>
            <a:r>
              <a:rPr lang="en-US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Nam)</a:t>
            </a:r>
            <a:endParaRPr lang="en-US" sz="4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4 hàng" panose="020B0603050302020204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386816" y="1741647"/>
            <a:ext cx="6781801" cy="646331"/>
            <a:chOff x="1508277" y="1303344"/>
            <a:chExt cx="6172201" cy="1083059"/>
          </a:xfrm>
        </p:grpSpPr>
        <p:sp>
          <p:nvSpPr>
            <p:cNvPr id="10" name="Rectangle 9"/>
            <p:cNvSpPr/>
            <p:nvPr/>
          </p:nvSpPr>
          <p:spPr>
            <a:xfrm>
              <a:off x="1508277" y="1303344"/>
              <a:ext cx="6172201" cy="10830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4.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Ôn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chữ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viết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hoa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1646078" y="2289402"/>
              <a:ext cx="3328827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2" name="Rectangle 21"/>
          <p:cNvSpPr/>
          <p:nvPr/>
        </p:nvSpPr>
        <p:spPr>
          <a:xfrm>
            <a:off x="5808244" y="1746009"/>
            <a:ext cx="475953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400" b="1" i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L</a:t>
            </a:r>
            <a:endParaRPr lang="en-US" sz="4400" b="1" dirty="0">
              <a:solidFill>
                <a:srgbClr val="0000CC"/>
              </a:solidFill>
              <a:latin typeface="HP001 4 hàng" panose="020B0603050302020204" pitchFamily="34" charset="0"/>
              <a:cs typeface="Times New Roman" pitchFamily="18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5124614" y="149573"/>
            <a:ext cx="5492209" cy="1569405"/>
            <a:chOff x="5124614" y="149573"/>
            <a:chExt cx="5492209" cy="1569405"/>
          </a:xfrm>
        </p:grpSpPr>
        <p:grpSp>
          <p:nvGrpSpPr>
            <p:cNvPr id="27" name="Group 26"/>
            <p:cNvGrpSpPr/>
            <p:nvPr/>
          </p:nvGrpSpPr>
          <p:grpSpPr>
            <a:xfrm>
              <a:off x="5124614" y="149573"/>
              <a:ext cx="5492209" cy="994235"/>
              <a:chOff x="5038144" y="210532"/>
              <a:chExt cx="5399539" cy="994235"/>
            </a:xfrm>
          </p:grpSpPr>
          <p:grpSp>
            <p:nvGrpSpPr>
              <p:cNvPr id="29" name="Group 28"/>
              <p:cNvGrpSpPr/>
              <p:nvPr/>
            </p:nvGrpSpPr>
            <p:grpSpPr>
              <a:xfrm>
                <a:off x="5038144" y="210532"/>
                <a:ext cx="5399539" cy="994235"/>
                <a:chOff x="5038144" y="210532"/>
                <a:chExt cx="5399539" cy="994235"/>
              </a:xfrm>
            </p:grpSpPr>
            <p:sp>
              <p:nvSpPr>
                <p:cNvPr id="31" name="TextBox 30"/>
                <p:cNvSpPr txBox="1"/>
                <p:nvPr/>
              </p:nvSpPr>
              <p:spPr>
                <a:xfrm>
                  <a:off x="5038144" y="210532"/>
                  <a:ext cx="5399539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" name="TextBox 31"/>
                <p:cNvSpPr txBox="1"/>
                <p:nvPr/>
              </p:nvSpPr>
              <p:spPr>
                <a:xfrm>
                  <a:off x="6651116" y="743102"/>
                  <a:ext cx="1967927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TIẾNG VIỆT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30" name="Straight Connector 29"/>
              <p:cNvCxnSpPr/>
              <p:nvPr/>
            </p:nvCxnSpPr>
            <p:spPr>
              <a:xfrm>
                <a:off x="6826235" y="1163855"/>
                <a:ext cx="1576133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8" name="Text Box 14"/>
            <p:cNvSpPr txBox="1">
              <a:spLocks noChangeArrowheads="1"/>
            </p:cNvSpPr>
            <p:nvPr/>
          </p:nvSpPr>
          <p:spPr bwMode="auto">
            <a:xfrm>
              <a:off x="5547519" y="1143000"/>
              <a:ext cx="48006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800" b="1" dirty="0" smtClean="0">
                  <a:solidFill>
                    <a:srgbClr val="0000CC"/>
                  </a:solidFill>
                  <a:latin typeface="Times New Roman" pitchFamily="18" charset="0"/>
                </a:rPr>
                <a:t>ĐI TÌM </a:t>
              </a:r>
              <a:r>
                <a:rPr lang="en-US" sz="2800" b="1" smtClean="0">
                  <a:solidFill>
                    <a:srgbClr val="0000CC"/>
                  </a:solidFill>
                  <a:latin typeface="Times New Roman" pitchFamily="18" charset="0"/>
                </a:rPr>
                <a:t>MẶT TRỜI (T1,2)</a:t>
              </a:r>
              <a:endParaRPr lang="en-US" sz="2800" b="1" dirty="0" smtClean="0">
                <a:solidFill>
                  <a:srgbClr val="0000CC"/>
                </a:solidFill>
                <a:latin typeface="Times New Roman" pitchFamily="18" charset="0"/>
              </a:endParaRPr>
            </a:p>
          </p:txBody>
        </p:sp>
      </p:grpSp>
      <p:pic>
        <p:nvPicPr>
          <p:cNvPr id="2" name="Hướng dẫn viết chữ L hoa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56720" y="2685256"/>
            <a:ext cx="11277600" cy="584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80586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ướng dẫn viết chữ L hoa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56720" y="0"/>
            <a:ext cx="11277600" cy="85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71258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Mẫu giấy luyện viết chữ đẹp - Mẫu giấy 4 ô ly, 5 ô ly, kẻ ngang, ô ly to, ô  ly nhỏ, ô ly nghiêng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77"/>
          <a:stretch/>
        </p:blipFill>
        <p:spPr bwMode="auto">
          <a:xfrm>
            <a:off x="1661320" y="3513959"/>
            <a:ext cx="13182600" cy="5257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1406914" y="1953419"/>
            <a:ext cx="6781801" cy="646331"/>
            <a:chOff x="1508918" y="1888664"/>
            <a:chExt cx="6172201" cy="1083059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6172201" cy="10830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5. Viết câu ứng dụng.</a:t>
              </a:r>
              <a:endPara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1646078" y="2896526"/>
              <a:ext cx="3578489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Rectangle 19"/>
          <p:cNvSpPr/>
          <p:nvPr/>
        </p:nvSpPr>
        <p:spPr>
          <a:xfrm>
            <a:off x="1406914" y="2895600"/>
            <a:ext cx="3390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a. Viết tên riêng</a:t>
            </a:r>
            <a:endParaRPr lang="en-US" sz="36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585014" y="4838442"/>
            <a:ext cx="33909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b="1" dirty="0" smtClean="0">
                <a:solidFill>
                  <a:srgbClr val="0000CC"/>
                </a:solidFill>
                <a:latin typeface="HP001 4 hàng" pitchFamily="34" charset="0"/>
                <a:cs typeface="Times New Roman" pitchFamily="18" charset="0"/>
              </a:rPr>
              <a:t>Lam </a:t>
            </a:r>
            <a:r>
              <a:rPr lang="en-US" sz="4400" b="1" dirty="0" err="1" smtClean="0">
                <a:solidFill>
                  <a:srgbClr val="0000CC"/>
                </a:solidFill>
                <a:latin typeface="HP001 4 hàng" pitchFamily="34" charset="0"/>
                <a:cs typeface="Times New Roman" pitchFamily="18" charset="0"/>
              </a:rPr>
              <a:t>Sơn</a:t>
            </a:r>
            <a:endParaRPr lang="en-US" sz="4400" b="1" dirty="0">
              <a:solidFill>
                <a:srgbClr val="0000CC"/>
              </a:solidFill>
              <a:latin typeface="HP001 4 hàng" pitchFamily="34" charset="0"/>
              <a:cs typeface="Times New Roman" pitchFamily="18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5124614" y="149573"/>
            <a:ext cx="5492209" cy="1569405"/>
            <a:chOff x="5124614" y="149573"/>
            <a:chExt cx="5492209" cy="1569405"/>
          </a:xfrm>
        </p:grpSpPr>
        <p:grpSp>
          <p:nvGrpSpPr>
            <p:cNvPr id="23" name="Group 22"/>
            <p:cNvGrpSpPr/>
            <p:nvPr/>
          </p:nvGrpSpPr>
          <p:grpSpPr>
            <a:xfrm>
              <a:off x="5124614" y="149573"/>
              <a:ext cx="5492209" cy="994235"/>
              <a:chOff x="5038144" y="210532"/>
              <a:chExt cx="5399539" cy="994235"/>
            </a:xfrm>
          </p:grpSpPr>
          <p:grpSp>
            <p:nvGrpSpPr>
              <p:cNvPr id="25" name="Group 24"/>
              <p:cNvGrpSpPr/>
              <p:nvPr/>
            </p:nvGrpSpPr>
            <p:grpSpPr>
              <a:xfrm>
                <a:off x="5038144" y="210532"/>
                <a:ext cx="5399539" cy="994235"/>
                <a:chOff x="5038144" y="210532"/>
                <a:chExt cx="5399539" cy="994235"/>
              </a:xfrm>
            </p:grpSpPr>
            <p:sp>
              <p:nvSpPr>
                <p:cNvPr id="27" name="TextBox 26"/>
                <p:cNvSpPr txBox="1"/>
                <p:nvPr/>
              </p:nvSpPr>
              <p:spPr>
                <a:xfrm>
                  <a:off x="5038144" y="210532"/>
                  <a:ext cx="5399539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8" name="TextBox 27"/>
                <p:cNvSpPr txBox="1"/>
                <p:nvPr/>
              </p:nvSpPr>
              <p:spPr>
                <a:xfrm>
                  <a:off x="6651116" y="743102"/>
                  <a:ext cx="1967927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TIẾNG VIỆT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26" name="Straight Connector 25"/>
              <p:cNvCxnSpPr/>
              <p:nvPr/>
            </p:nvCxnSpPr>
            <p:spPr>
              <a:xfrm>
                <a:off x="6826235" y="1163855"/>
                <a:ext cx="1576133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4" name="Text Box 14"/>
            <p:cNvSpPr txBox="1">
              <a:spLocks noChangeArrowheads="1"/>
            </p:cNvSpPr>
            <p:nvPr/>
          </p:nvSpPr>
          <p:spPr bwMode="auto">
            <a:xfrm>
              <a:off x="5547519" y="1143000"/>
              <a:ext cx="48006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800" b="1" dirty="0" smtClean="0">
                  <a:solidFill>
                    <a:srgbClr val="0000CC"/>
                  </a:solidFill>
                  <a:latin typeface="Times New Roman" pitchFamily="18" charset="0"/>
                </a:rPr>
                <a:t>ĐI TÌM </a:t>
              </a:r>
              <a:r>
                <a:rPr lang="en-US" sz="2800" b="1" smtClean="0">
                  <a:solidFill>
                    <a:srgbClr val="0000CC"/>
                  </a:solidFill>
                  <a:latin typeface="Times New Roman" pitchFamily="18" charset="0"/>
                </a:rPr>
                <a:t>MẶT TRỜI (T1,2)</a:t>
              </a:r>
              <a:endParaRPr lang="en-US" sz="2800" b="1" dirty="0" smtClean="0">
                <a:solidFill>
                  <a:srgbClr val="0000CC"/>
                </a:solidFill>
                <a:latin typeface="Times New Roman" pitchFamily="18" charset="0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6316585" y="4829816"/>
            <a:ext cx="33909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b="1" dirty="0" smtClean="0">
                <a:solidFill>
                  <a:srgbClr val="0000CC"/>
                </a:solidFill>
                <a:latin typeface="HP001 4 hàng" pitchFamily="34" charset="0"/>
                <a:cs typeface="Times New Roman" pitchFamily="18" charset="0"/>
              </a:rPr>
              <a:t>Lam </a:t>
            </a:r>
            <a:r>
              <a:rPr lang="en-US" sz="4400" b="1" dirty="0" err="1" smtClean="0">
                <a:solidFill>
                  <a:srgbClr val="0000CC"/>
                </a:solidFill>
                <a:latin typeface="HP001 4 hàng" pitchFamily="34" charset="0"/>
                <a:cs typeface="Times New Roman" pitchFamily="18" charset="0"/>
              </a:rPr>
              <a:t>Sơn</a:t>
            </a:r>
            <a:endParaRPr lang="en-US" sz="4400" b="1" dirty="0">
              <a:solidFill>
                <a:srgbClr val="0000CC"/>
              </a:solidFill>
              <a:latin typeface="HP001 4 hàng" pitchFamily="34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0030903" y="4837467"/>
            <a:ext cx="33909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b="1" dirty="0" smtClean="0">
                <a:solidFill>
                  <a:srgbClr val="0000CC"/>
                </a:solidFill>
                <a:latin typeface="HP001 4 hàng" pitchFamily="34" charset="0"/>
                <a:cs typeface="Times New Roman" pitchFamily="18" charset="0"/>
              </a:rPr>
              <a:t>Lam </a:t>
            </a:r>
            <a:r>
              <a:rPr lang="en-US" sz="4400" b="1" dirty="0" err="1" smtClean="0">
                <a:solidFill>
                  <a:srgbClr val="0000CC"/>
                </a:solidFill>
                <a:latin typeface="HP001 4 hàng" pitchFamily="34" charset="0"/>
                <a:cs typeface="Times New Roman" pitchFamily="18" charset="0"/>
              </a:rPr>
              <a:t>Sơn</a:t>
            </a:r>
            <a:endParaRPr lang="en-US" sz="4400" b="1" dirty="0">
              <a:solidFill>
                <a:srgbClr val="0000CC"/>
              </a:solidFill>
              <a:latin typeface="HP001 4 hàng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93638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Mẫu giấy luyện viết chữ đẹp - Mẫu giấy 4 ô ly, 5 ô ly, kẻ ngang, ô ly to, ô  ly nhỏ, ô ly nghiêng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77"/>
          <a:stretch/>
        </p:blipFill>
        <p:spPr bwMode="auto">
          <a:xfrm>
            <a:off x="1597415" y="3528076"/>
            <a:ext cx="13182600" cy="5257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1406914" y="1953419"/>
            <a:ext cx="6781801" cy="646331"/>
            <a:chOff x="1508918" y="1888664"/>
            <a:chExt cx="6172201" cy="1083059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6172201" cy="10830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5. Viết câu ứng dụng.</a:t>
              </a:r>
              <a:endPara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1646078" y="2896526"/>
              <a:ext cx="3578489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Rectangle 19"/>
          <p:cNvSpPr/>
          <p:nvPr/>
        </p:nvSpPr>
        <p:spPr>
          <a:xfrm>
            <a:off x="1406913" y="2895600"/>
            <a:ext cx="61218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b. Viết câu ứng dụng</a:t>
            </a:r>
            <a:endParaRPr lang="en-US" sz="36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854681" y="4707146"/>
            <a:ext cx="12802332" cy="265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Bef>
                <a:spcPts val="200"/>
              </a:spcBef>
            </a:pPr>
            <a:r>
              <a:rPr lang="vi-VN" sz="4350" b="1" dirty="0">
                <a:solidFill>
                  <a:srgbClr val="0000CC"/>
                </a:solidFill>
                <a:latin typeface="HP001 4 hàng" pitchFamily="34" charset="0"/>
                <a:cs typeface="Times New Roman" pitchFamily="18" charset="0"/>
              </a:rPr>
              <a:t>Cao </a:t>
            </a:r>
            <a:r>
              <a:rPr lang="el-GR" sz="4350" b="1" dirty="0">
                <a:solidFill>
                  <a:srgbClr val="0000CC"/>
                </a:solidFill>
                <a:latin typeface="HP001 4 hàng" pitchFamily="34" charset="0"/>
                <a:cs typeface="Times New Roman" pitchFamily="18" charset="0"/>
              </a:rPr>
              <a:t>η</a:t>
            </a:r>
            <a:r>
              <a:rPr lang="vi-VN" sz="4350" b="1" dirty="0">
                <a:solidFill>
                  <a:srgbClr val="0000CC"/>
                </a:solidFill>
                <a:latin typeface="HP001 4 hàng" pitchFamily="34" charset="0"/>
                <a:cs typeface="Times New Roman" pitchFamily="18" charset="0"/>
              </a:rPr>
              <a:t>ất là wúi Lam S</a:t>
            </a:r>
            <a:r>
              <a:rPr lang="el-GR" sz="4350" b="1" dirty="0">
                <a:solidFill>
                  <a:srgbClr val="0000CC"/>
                </a:solidFill>
                <a:latin typeface="HP001 4 hàng" pitchFamily="34" charset="0"/>
                <a:cs typeface="Times New Roman" pitchFamily="18" charset="0"/>
              </a:rPr>
              <a:t>Ω</a:t>
            </a:r>
          </a:p>
          <a:p>
            <a:pPr algn="ctr">
              <a:lnSpc>
                <a:spcPct val="125000"/>
              </a:lnSpc>
              <a:spcBef>
                <a:spcPts val="200"/>
              </a:spcBef>
            </a:pPr>
            <a:r>
              <a:rPr lang="vi-VN" sz="4350" b="1" dirty="0">
                <a:solidFill>
                  <a:srgbClr val="0000CC"/>
                </a:solidFill>
                <a:latin typeface="HP001 4 hàng" pitchFamily="34" charset="0"/>
                <a:cs typeface="Times New Roman" pitchFamily="18" charset="0"/>
              </a:rPr>
              <a:t>Có Ūg </a:t>
            </a:r>
            <a:r>
              <a:rPr lang="el-GR" sz="4350" b="1" dirty="0">
                <a:solidFill>
                  <a:srgbClr val="0000CC"/>
                </a:solidFill>
                <a:latin typeface="HP001 4 hàng" pitchFamily="34" charset="0"/>
                <a:cs typeface="Times New Roman" pitchFamily="18" charset="0"/>
              </a:rPr>
              <a:t>ϋ </a:t>
            </a:r>
            <a:r>
              <a:rPr lang="en-US" sz="4350" b="1" dirty="0" err="1" smtClean="0">
                <a:solidFill>
                  <a:srgbClr val="0000CC"/>
                </a:solidFill>
                <a:latin typeface="HP001 4 hàng" pitchFamily="34" charset="0"/>
                <a:cs typeface="Times New Roman" pitchFamily="18" charset="0"/>
              </a:rPr>
              <a:t>Lợi</a:t>
            </a:r>
            <a:r>
              <a:rPr lang="vi-VN" sz="4350" b="1" dirty="0" smtClean="0">
                <a:solidFill>
                  <a:srgbClr val="0000CC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l-GR" sz="4350" b="1" dirty="0">
                <a:solidFill>
                  <a:srgbClr val="0000CC"/>
                </a:solidFill>
                <a:latin typeface="HP001 4 hàng" pitchFamily="34" charset="0"/>
                <a:cs typeface="Times New Roman" pitchFamily="18" charset="0"/>
              </a:rPr>
              <a:t>ε</a:t>
            </a:r>
            <a:r>
              <a:rPr lang="vi-VN" sz="4350" b="1" dirty="0">
                <a:solidFill>
                  <a:srgbClr val="0000CC"/>
                </a:solidFill>
                <a:latin typeface="HP001 4 hàng" pitchFamily="34" charset="0"/>
                <a:cs typeface="Times New Roman" pitchFamily="18" charset="0"/>
              </a:rPr>
              <a:t>ặn đưŊg giặc Mi</a:t>
            </a:r>
            <a:r>
              <a:rPr lang="el-GR" sz="4350" b="1" dirty="0">
                <a:solidFill>
                  <a:srgbClr val="0000CC"/>
                </a:solidFill>
                <a:latin typeface="HP001 4 hàng" pitchFamily="34" charset="0"/>
                <a:cs typeface="Times New Roman" pitchFamily="18" charset="0"/>
              </a:rPr>
              <a:t>ζ . </a:t>
            </a:r>
          </a:p>
          <a:p>
            <a:pPr algn="ctr">
              <a:lnSpc>
                <a:spcPct val="125000"/>
              </a:lnSpc>
              <a:spcBef>
                <a:spcPts val="200"/>
              </a:spcBef>
            </a:pPr>
            <a:r>
              <a:rPr lang="el-GR" sz="4350" b="1" dirty="0">
                <a:solidFill>
                  <a:srgbClr val="0000CC"/>
                </a:solidFill>
                <a:latin typeface="HP001 4 hàng" pitchFamily="34" charset="0"/>
                <a:cs typeface="Times New Roman" pitchFamily="18" charset="0"/>
              </a:rPr>
              <a:t>                  </a:t>
            </a:r>
            <a:r>
              <a:rPr lang="el-GR" sz="4350" b="1" dirty="0" smtClean="0">
                <a:solidFill>
                  <a:srgbClr val="0000CC"/>
                </a:solidFill>
                <a:latin typeface="HP001 4 hàng" pitchFamily="34" charset="0"/>
                <a:cs typeface="Times New Roman" pitchFamily="18" charset="0"/>
              </a:rPr>
              <a:t>(</a:t>
            </a:r>
            <a:r>
              <a:rPr lang="en-US" sz="4350" b="1" dirty="0">
                <a:solidFill>
                  <a:srgbClr val="0000CC"/>
                </a:solidFill>
                <a:latin typeface="HP001 4 hàng" pitchFamily="34" charset="0"/>
                <a:cs typeface="Times New Roman" pitchFamily="18" charset="0"/>
              </a:rPr>
              <a:t>C</a:t>
            </a:r>
            <a:r>
              <a:rPr lang="vi-VN" sz="4350" b="1" dirty="0" smtClean="0">
                <a:solidFill>
                  <a:srgbClr val="0000CC"/>
                </a:solidFill>
                <a:latin typeface="HP001 4 hàng" pitchFamily="34" charset="0"/>
                <a:cs typeface="Times New Roman" pitchFamily="18" charset="0"/>
              </a:rPr>
              <a:t>a </a:t>
            </a:r>
            <a:r>
              <a:rPr lang="vi-VN" sz="4350" b="1" dirty="0">
                <a:solidFill>
                  <a:srgbClr val="0000CC"/>
                </a:solidFill>
                <a:latin typeface="HP001 4 hàng" pitchFamily="34" charset="0"/>
                <a:cs typeface="Times New Roman" pitchFamily="18" charset="0"/>
              </a:rPr>
              <a:t>dao)</a:t>
            </a:r>
            <a:endParaRPr lang="en-US" sz="4350" b="1" dirty="0">
              <a:solidFill>
                <a:srgbClr val="0000CC"/>
              </a:solidFill>
              <a:latin typeface="HP001 4 hàng" pitchFamily="34" charset="0"/>
              <a:cs typeface="Times New Roman" pitchFamily="18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5124614" y="149573"/>
            <a:ext cx="5492209" cy="1569405"/>
            <a:chOff x="5124614" y="149573"/>
            <a:chExt cx="5492209" cy="1569405"/>
          </a:xfrm>
        </p:grpSpPr>
        <p:grpSp>
          <p:nvGrpSpPr>
            <p:cNvPr id="23" name="Group 22"/>
            <p:cNvGrpSpPr/>
            <p:nvPr/>
          </p:nvGrpSpPr>
          <p:grpSpPr>
            <a:xfrm>
              <a:off x="5124614" y="149573"/>
              <a:ext cx="5492209" cy="994235"/>
              <a:chOff x="5038144" y="210532"/>
              <a:chExt cx="5399539" cy="994235"/>
            </a:xfrm>
          </p:grpSpPr>
          <p:grpSp>
            <p:nvGrpSpPr>
              <p:cNvPr id="25" name="Group 24"/>
              <p:cNvGrpSpPr/>
              <p:nvPr/>
            </p:nvGrpSpPr>
            <p:grpSpPr>
              <a:xfrm>
                <a:off x="5038144" y="210532"/>
                <a:ext cx="5399539" cy="994235"/>
                <a:chOff x="5038144" y="210532"/>
                <a:chExt cx="5399539" cy="994235"/>
              </a:xfrm>
            </p:grpSpPr>
            <p:sp>
              <p:nvSpPr>
                <p:cNvPr id="27" name="TextBox 26"/>
                <p:cNvSpPr txBox="1"/>
                <p:nvPr/>
              </p:nvSpPr>
              <p:spPr>
                <a:xfrm>
                  <a:off x="5038144" y="210532"/>
                  <a:ext cx="5399539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8" name="TextBox 27"/>
                <p:cNvSpPr txBox="1"/>
                <p:nvPr/>
              </p:nvSpPr>
              <p:spPr>
                <a:xfrm>
                  <a:off x="6651116" y="743102"/>
                  <a:ext cx="1967927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TIẾNG VIỆT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26" name="Straight Connector 25"/>
              <p:cNvCxnSpPr/>
              <p:nvPr/>
            </p:nvCxnSpPr>
            <p:spPr>
              <a:xfrm>
                <a:off x="6826235" y="1163855"/>
                <a:ext cx="1576133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4" name="Text Box 14"/>
            <p:cNvSpPr txBox="1">
              <a:spLocks noChangeArrowheads="1"/>
            </p:cNvSpPr>
            <p:nvPr/>
          </p:nvSpPr>
          <p:spPr bwMode="auto">
            <a:xfrm>
              <a:off x="5547519" y="1143000"/>
              <a:ext cx="48006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800" b="1" dirty="0" smtClean="0">
                  <a:solidFill>
                    <a:srgbClr val="0000CC"/>
                  </a:solidFill>
                  <a:latin typeface="Times New Roman" pitchFamily="18" charset="0"/>
                </a:rPr>
                <a:t>ĐI TÌM </a:t>
              </a:r>
              <a:r>
                <a:rPr lang="en-US" sz="2800" b="1" smtClean="0">
                  <a:solidFill>
                    <a:srgbClr val="0000CC"/>
                  </a:solidFill>
                  <a:latin typeface="Times New Roman" pitchFamily="18" charset="0"/>
                </a:rPr>
                <a:t>MẶT TRỜI (T1,2)</a:t>
              </a:r>
              <a:endParaRPr lang="en-US" sz="2800" b="1" dirty="0" smtClean="0">
                <a:solidFill>
                  <a:srgbClr val="0000CC"/>
                </a:solidFill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5028912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Anh dep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18" y="388938"/>
            <a:ext cx="16066720" cy="87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WordArt 3"/>
          <p:cNvSpPr>
            <a:spLocks noChangeArrowheads="1" noChangeShapeType="1" noTextEdit="1"/>
          </p:cNvSpPr>
          <p:nvPr/>
        </p:nvSpPr>
        <p:spPr bwMode="auto">
          <a:xfrm>
            <a:off x="4023519" y="3657600"/>
            <a:ext cx="82296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5700" kern="10" dirty="0" err="1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Chúc</a:t>
            </a:r>
            <a:r>
              <a:rPr lang="en-US" sz="5700" kern="10" dirty="0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 </a:t>
            </a:r>
            <a:r>
              <a:rPr lang="en-US" sz="5700" kern="10" dirty="0" err="1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các</a:t>
            </a:r>
            <a:r>
              <a:rPr lang="en-US" sz="5700" kern="10" dirty="0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 </a:t>
            </a:r>
            <a:r>
              <a:rPr lang="en-US" sz="5700" kern="10" dirty="0" err="1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em</a:t>
            </a:r>
            <a:r>
              <a:rPr lang="en-US" sz="5700" kern="10" dirty="0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 </a:t>
            </a:r>
            <a:r>
              <a:rPr lang="en-US" sz="5700" kern="10" dirty="0" err="1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chăm</a:t>
            </a:r>
            <a:r>
              <a:rPr lang="en-US" sz="5700" kern="10" dirty="0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 </a:t>
            </a:r>
            <a:r>
              <a:rPr lang="en-US" sz="5700" kern="10" dirty="0" err="1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ngoan</a:t>
            </a:r>
            <a:r>
              <a:rPr lang="en-US" sz="5700" kern="10" dirty="0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, </a:t>
            </a:r>
          </a:p>
          <a:p>
            <a:pPr algn="ctr"/>
            <a:r>
              <a:rPr lang="en-US" sz="5700" kern="10" dirty="0" err="1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học</a:t>
            </a:r>
            <a:r>
              <a:rPr lang="en-US" sz="5700" kern="10" dirty="0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 </a:t>
            </a:r>
            <a:r>
              <a:rPr lang="en-US" sz="5700" kern="10" dirty="0" err="1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giỏi</a:t>
            </a:r>
            <a:r>
              <a:rPr lang="en-US" sz="5700" kern="10" dirty="0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!</a:t>
            </a:r>
            <a:endParaRPr lang="en-US" sz="5700" kern="10" dirty="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3684856" y="609600"/>
            <a:ext cx="8908514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TRÒ CHƠI: EM YÊU CHUYỆN CỔ NƯỚC MÌNH</a:t>
            </a:r>
          </a:p>
        </p:txBody>
      </p:sp>
      <p:pic>
        <p:nvPicPr>
          <p:cNvPr id="9" name="Picture 6" descr="Top 18 Câu chuyện cổ tích Việt Nam hay nhất - Toplist.v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0469" y="2635302"/>
            <a:ext cx="3106850" cy="2030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Tấm Cám - Truyện Cổ Tích Việt Nam Đặc Sắc - Mua Sách Online giá rẻ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2" b="16526"/>
          <a:stretch/>
        </p:blipFill>
        <p:spPr bwMode="auto">
          <a:xfrm>
            <a:off x="12329318" y="2626452"/>
            <a:ext cx="3106851" cy="2030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Truyện Cổ Tích Việt Nam - Chú Cuội Cung Trăng | Kể Chuyện Bé Nghe - YouTube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65"/>
          <a:stretch/>
        </p:blipFill>
        <p:spPr bwMode="auto">
          <a:xfrm>
            <a:off x="975519" y="5759503"/>
            <a:ext cx="2988573" cy="2012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Sự Tích Con Muỗi - Phim Cổ Tích Việt Nam Hay [HD 1080p] - YouTub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4799" y="5759504"/>
            <a:ext cx="3106850" cy="2012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Truyện Cổ Tích Việt Nam - Sự Tích Chim Quốc - Truyện Hay Cho Bé - YouTube">
            <a:hlinkClick r:id="rId6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31" b="12280"/>
          <a:stretch/>
        </p:blipFill>
        <p:spPr bwMode="auto">
          <a:xfrm>
            <a:off x="4650469" y="5759502"/>
            <a:ext cx="3106850" cy="2012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Cổ tích Việt Nam cho bé mẫu giáo - Sự tích dưa hấu – Nhà xuất bản Kim Đồng">
            <a:hlinkClick r:id="rId8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23" b="6502"/>
          <a:stretch/>
        </p:blipFill>
        <p:spPr bwMode="auto">
          <a:xfrm>
            <a:off x="12329319" y="5731430"/>
            <a:ext cx="3106851" cy="2012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2" descr="Kể tóm tắt truyện Sọ Dừa | Văn mẫu lớp 6">
            <a:hlinkClick r:id="rId10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4800" y="2635302"/>
            <a:ext cx="3106850" cy="2012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0" descr="Kho Tàng Truyện Cổ Tích Việt Nam - Cây Khế | Tiki">
            <a:hlinkClick r:id="rId12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03" t="20000" r="15455" b="13263"/>
          <a:stretch/>
        </p:blipFill>
        <p:spPr bwMode="auto">
          <a:xfrm>
            <a:off x="965361" y="2635302"/>
            <a:ext cx="3145480" cy="2030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0"/>
                            </p:stCondLst>
                            <p:childTnLst>
                              <p:par>
                                <p:cTn id="6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500"/>
                            </p:stCondLst>
                            <p:childTnLst>
                              <p:par>
                                <p:cTn id="6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000"/>
                            </p:stCondLst>
                            <p:childTnLst>
                              <p:par>
                                <p:cTn id="7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4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3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7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"/>
                            </p:stCondLst>
                            <p:childTnLst>
                              <p:par>
                                <p:cTn id="8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000"/>
                            </p:stCondLst>
                            <p:childTnLst>
                              <p:par>
                                <p:cTn id="9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5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500"/>
                            </p:stCondLst>
                            <p:childTnLst>
                              <p:par>
                                <p:cTn id="9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9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000"/>
                            </p:stCondLst>
                            <p:childTnLst>
                              <p:par>
                                <p:cTn id="10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3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500"/>
                            </p:stCondLst>
                            <p:childTnLst>
                              <p:par>
                                <p:cTn id="10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7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4000"/>
                            </p:stCondLst>
                            <p:childTnLst>
                              <p:par>
                                <p:cTn id="10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0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9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3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500"/>
                            </p:stCondLst>
                            <p:childTnLst>
                              <p:par>
                                <p:cTn id="1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7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000"/>
                            </p:stCondLst>
                            <p:childTnLst>
                              <p:par>
                                <p:cTn id="1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1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5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3000"/>
                            </p:stCondLst>
                            <p:childTnLst>
                              <p:par>
                                <p:cTn id="1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9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3500"/>
                            </p:stCondLst>
                            <p:childTnLst>
                              <p:par>
                                <p:cTn id="14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3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4000"/>
                            </p:stCondLst>
                            <p:childTnLst>
                              <p:par>
                                <p:cTn id="14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6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5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0" fill="hold">
                      <p:stCondLst>
                        <p:cond delay="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Đọc: Đi tìm mặt trời trang 118, 119 Tiếng Việt lớp 3 Tập 1 | Kết nối tri thức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5" r="50208"/>
          <a:stretch/>
        </p:blipFill>
        <p:spPr bwMode="auto">
          <a:xfrm>
            <a:off x="2118519" y="304800"/>
            <a:ext cx="12649200" cy="845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372287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08919" y="1772040"/>
            <a:ext cx="139662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trôi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chảy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nhấn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giọng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giàu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gợi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gợi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ghỉ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hơi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ngắt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nhịp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87383" y="4572000"/>
            <a:ext cx="13578681" cy="2899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1: </a:t>
            </a:r>
            <a:r>
              <a:rPr lang="en-US" sz="3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2: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3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3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chờ</a:t>
            </a:r>
            <a:r>
              <a:rPr lang="en-US" sz="3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3: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Gió</a:t>
            </a:r>
            <a:r>
              <a:rPr lang="en-US" sz="3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lạnh</a:t>
            </a:r>
            <a:r>
              <a:rPr lang="en-US" sz="3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3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3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ơi</a:t>
            </a:r>
            <a:r>
              <a:rPr lang="en-US" sz="3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en-US" sz="3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ơi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4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1493838" y="903063"/>
            <a:ext cx="4191000" cy="677108"/>
            <a:chOff x="1508919" y="1888664"/>
            <a:chExt cx="3733800" cy="677108"/>
          </a:xfrm>
        </p:grpSpPr>
        <p:sp>
          <p:nvSpPr>
            <p:cNvPr id="20" name="Rectangle 19"/>
            <p:cNvSpPr/>
            <p:nvPr/>
          </p:nvSpPr>
          <p:spPr>
            <a:xfrm>
              <a:off x="1508919" y="1888664"/>
              <a:ext cx="37338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1.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Hướng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dẫn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đọc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8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1673234" y="2519755"/>
              <a:ext cx="3177124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2" name="Group 21"/>
          <p:cNvGrpSpPr/>
          <p:nvPr/>
        </p:nvGrpSpPr>
        <p:grpSpPr>
          <a:xfrm>
            <a:off x="1487383" y="3499574"/>
            <a:ext cx="4191000" cy="677108"/>
            <a:chOff x="1508919" y="1888664"/>
            <a:chExt cx="3733800" cy="677108"/>
          </a:xfrm>
        </p:grpSpPr>
        <p:sp>
          <p:nvSpPr>
            <p:cNvPr id="23" name="Rectangle 22"/>
            <p:cNvSpPr/>
            <p:nvPr/>
          </p:nvSpPr>
          <p:spPr>
            <a:xfrm>
              <a:off x="1508919" y="1888664"/>
              <a:ext cx="37338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2. Chia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đoạn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8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4" name="Straight Connector 23"/>
            <p:cNvCxnSpPr/>
            <p:nvPr/>
          </p:nvCxnSpPr>
          <p:spPr>
            <a:xfrm>
              <a:off x="1618922" y="2519755"/>
              <a:ext cx="2281012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8493491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85119" y="1859132"/>
            <a:ext cx="321269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õ</a:t>
            </a:r>
            <a:r>
              <a:rPr lang="en-US" sz="4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4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44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737519" y="609600"/>
            <a:ext cx="6781801" cy="707886"/>
            <a:chOff x="1508918" y="1888664"/>
            <a:chExt cx="6172201" cy="1186207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6172201" cy="11862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3.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Luyện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đọc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tìm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hiểu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bài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1646078" y="3017498"/>
              <a:ext cx="5577840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" name="Rectangle 2"/>
          <p:cNvSpPr/>
          <p:nvPr/>
        </p:nvSpPr>
        <p:spPr>
          <a:xfrm>
            <a:off x="1328468" y="3500132"/>
            <a:ext cx="1275345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4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4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4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vươn</a:t>
            </a:r>
            <a:r>
              <a:rPr lang="en-US" sz="4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4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4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4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4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đính</a:t>
            </a:r>
            <a:r>
              <a:rPr lang="en-US" sz="4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4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4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4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4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cụm</a:t>
            </a:r>
            <a:r>
              <a:rPr lang="en-US" sz="4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sz="4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r>
              <a:rPr lang="en-US" sz="4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947319" y="1946300"/>
            <a:ext cx="327870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4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4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ời</a:t>
            </a:r>
            <a:r>
              <a:rPr lang="en-US" sz="4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44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766720" y="2022651"/>
            <a:ext cx="3505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ừng</a:t>
            </a:r>
            <a:r>
              <a:rPr lang="en-US" sz="4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ứa</a:t>
            </a:r>
            <a:r>
              <a:rPr lang="en-US" sz="4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44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9588224" y="2022651"/>
            <a:ext cx="293780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ừng</a:t>
            </a:r>
            <a:r>
              <a:rPr lang="en-US" sz="4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4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im</a:t>
            </a:r>
            <a:r>
              <a:rPr lang="en-US" sz="4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44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05715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Straight Connector 25"/>
          <p:cNvCxnSpPr/>
          <p:nvPr/>
        </p:nvCxnSpPr>
        <p:spPr>
          <a:xfrm>
            <a:off x="5448300" y="2667000"/>
            <a:ext cx="0" cy="586740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1718225" y="1891336"/>
            <a:ext cx="2319747" cy="699983"/>
            <a:chOff x="1259767" y="1442589"/>
            <a:chExt cx="2319747" cy="699983"/>
          </a:xfrm>
        </p:grpSpPr>
        <p:sp>
          <p:nvSpPr>
            <p:cNvPr id="28" name="Rectangle 27"/>
            <p:cNvSpPr/>
            <p:nvPr/>
          </p:nvSpPr>
          <p:spPr>
            <a:xfrm>
              <a:off x="1259767" y="1442589"/>
              <a:ext cx="2319747" cy="654607"/>
            </a:xfrm>
            <a:prstGeom prst="rect">
              <a:avLst/>
            </a:prstGeom>
            <a:noFill/>
          </p:spPr>
          <p:txBody>
            <a:bodyPr wrap="none" lIns="69156" tIns="34578" rIns="69156" bIns="34578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en-US" sz="3800" b="1" smtClean="0">
                  <a:ln w="11430"/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Luyện đọc</a:t>
              </a:r>
              <a:endParaRPr lang="en-US" sz="3800" b="1">
                <a:ln w="11430"/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9" name="Straight Connector 28"/>
            <p:cNvCxnSpPr/>
            <p:nvPr/>
          </p:nvCxnSpPr>
          <p:spPr>
            <a:xfrm>
              <a:off x="1338517" y="2142572"/>
              <a:ext cx="22098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/>
          <p:nvPr/>
        </p:nvGrpSpPr>
        <p:grpSpPr>
          <a:xfrm>
            <a:off x="8753147" y="1907107"/>
            <a:ext cx="2877445" cy="685384"/>
            <a:chOff x="1024127" y="1442589"/>
            <a:chExt cx="2877445" cy="685384"/>
          </a:xfrm>
        </p:grpSpPr>
        <p:sp>
          <p:nvSpPr>
            <p:cNvPr id="31" name="Rectangle 30"/>
            <p:cNvSpPr/>
            <p:nvPr/>
          </p:nvSpPr>
          <p:spPr>
            <a:xfrm>
              <a:off x="1024127" y="1442589"/>
              <a:ext cx="2791030" cy="654607"/>
            </a:xfrm>
            <a:prstGeom prst="rect">
              <a:avLst/>
            </a:prstGeom>
            <a:noFill/>
          </p:spPr>
          <p:txBody>
            <a:bodyPr wrap="none" lIns="69156" tIns="34578" rIns="69156" bIns="34578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en-US" sz="3800" b="1" smtClean="0">
                  <a:ln w="11430"/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Tìm hiểu bài</a:t>
              </a:r>
              <a:endParaRPr lang="en-US" sz="3800" b="1">
                <a:ln w="11430"/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2" name="Straight Connector 31"/>
            <p:cNvCxnSpPr/>
            <p:nvPr/>
          </p:nvCxnSpPr>
          <p:spPr>
            <a:xfrm>
              <a:off x="1095099" y="2127973"/>
              <a:ext cx="2806473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2" name="Rectangle 41"/>
          <p:cNvSpPr/>
          <p:nvPr/>
        </p:nvSpPr>
        <p:spPr>
          <a:xfrm>
            <a:off x="5600701" y="2743200"/>
            <a:ext cx="102338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Câu 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1: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gõ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gõ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439070" y="5203924"/>
            <a:ext cx="500618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vươn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đính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920675" y="2984102"/>
            <a:ext cx="1752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õ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3337719" y="3631597"/>
            <a:ext cx="22629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746919" y="3640019"/>
            <a:ext cx="4343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ừng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ứa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ừng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im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753100" y="4010365"/>
            <a:ext cx="99290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Vì muôn loài trong rừng lâu nay phải sống trong cảnh tối tăm ẩm ướt không có ánh sáng . </a:t>
            </a:r>
            <a:endParaRPr lang="nl-NL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600700" y="5378126"/>
            <a:ext cx="102338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2: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Gõ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5547519" y="6635085"/>
            <a:ext cx="1023381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+ Gõ kiến gõ cửa rất nhiều nhà như liếu điếu, chích choè và nhiều nhà khác nhưng không ai đi chỉ có gà trống sẵn sàng đi tìm mặt trời.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770302" y="2967523"/>
            <a:ext cx="18053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ời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10616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1718225" y="1891336"/>
            <a:ext cx="2319747" cy="699983"/>
            <a:chOff x="1259767" y="1442589"/>
            <a:chExt cx="2319747" cy="699983"/>
          </a:xfrm>
        </p:grpSpPr>
        <p:sp>
          <p:nvSpPr>
            <p:cNvPr id="28" name="Rectangle 27"/>
            <p:cNvSpPr/>
            <p:nvPr/>
          </p:nvSpPr>
          <p:spPr>
            <a:xfrm>
              <a:off x="1259767" y="1442589"/>
              <a:ext cx="2319747" cy="654607"/>
            </a:xfrm>
            <a:prstGeom prst="rect">
              <a:avLst/>
            </a:prstGeom>
            <a:noFill/>
          </p:spPr>
          <p:txBody>
            <a:bodyPr wrap="none" lIns="69156" tIns="34578" rIns="69156" bIns="34578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en-US" sz="3800" b="1" smtClean="0">
                  <a:ln w="11430"/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Luyện đọc</a:t>
              </a:r>
              <a:endParaRPr lang="en-US" sz="3800" b="1">
                <a:ln w="11430"/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9" name="Straight Connector 28"/>
            <p:cNvCxnSpPr/>
            <p:nvPr/>
          </p:nvCxnSpPr>
          <p:spPr>
            <a:xfrm>
              <a:off x="1338517" y="2142572"/>
              <a:ext cx="22098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/>
          <p:nvPr/>
        </p:nvGrpSpPr>
        <p:grpSpPr>
          <a:xfrm>
            <a:off x="8753147" y="1907107"/>
            <a:ext cx="2877445" cy="685384"/>
            <a:chOff x="1024127" y="1442589"/>
            <a:chExt cx="2877445" cy="685384"/>
          </a:xfrm>
        </p:grpSpPr>
        <p:sp>
          <p:nvSpPr>
            <p:cNvPr id="31" name="Rectangle 30"/>
            <p:cNvSpPr/>
            <p:nvPr/>
          </p:nvSpPr>
          <p:spPr>
            <a:xfrm>
              <a:off x="1024127" y="1442589"/>
              <a:ext cx="2791030" cy="654607"/>
            </a:xfrm>
            <a:prstGeom prst="rect">
              <a:avLst/>
            </a:prstGeom>
            <a:noFill/>
          </p:spPr>
          <p:txBody>
            <a:bodyPr wrap="none" lIns="69156" tIns="34578" rIns="69156" bIns="34578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en-US" sz="3800" b="1" smtClean="0">
                  <a:ln w="11430"/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Tìm hiểu bài</a:t>
              </a:r>
              <a:endParaRPr lang="en-US" sz="3800" b="1">
                <a:ln w="11430"/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2" name="Straight Connector 31"/>
            <p:cNvCxnSpPr/>
            <p:nvPr/>
          </p:nvCxnSpPr>
          <p:spPr>
            <a:xfrm>
              <a:off x="1095099" y="2127973"/>
              <a:ext cx="2806473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2" name="Rectangle 41"/>
          <p:cNvSpPr/>
          <p:nvPr/>
        </p:nvSpPr>
        <p:spPr>
          <a:xfrm>
            <a:off x="5600701" y="2743200"/>
            <a:ext cx="102338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nan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658422" y="3886957"/>
            <a:ext cx="10058399" cy="2086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nl-NL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Gà trống bay từ bụi cây...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Gió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lạnh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ù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ù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mấy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suýt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ngã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quắp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ngón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chặt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744582" y="7112472"/>
            <a:ext cx="9886077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thưởng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lao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643203" y="5973682"/>
            <a:ext cx="102338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4: Theo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tặng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cụm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hồng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5448300" y="2667000"/>
            <a:ext cx="0" cy="586740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439070" y="5203924"/>
            <a:ext cx="500618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vươn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đính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920675" y="2984102"/>
            <a:ext cx="1752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õ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746918" y="3640019"/>
            <a:ext cx="43776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ừng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ứa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ừng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im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2770302" y="2967523"/>
            <a:ext cx="18053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ời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346901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12" grpId="0"/>
      <p:bldP spid="23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1718225" y="1891336"/>
            <a:ext cx="2319747" cy="699983"/>
            <a:chOff x="1259767" y="1442589"/>
            <a:chExt cx="2319747" cy="699983"/>
          </a:xfrm>
        </p:grpSpPr>
        <p:sp>
          <p:nvSpPr>
            <p:cNvPr id="28" name="Rectangle 27"/>
            <p:cNvSpPr/>
            <p:nvPr/>
          </p:nvSpPr>
          <p:spPr>
            <a:xfrm>
              <a:off x="1259767" y="1442589"/>
              <a:ext cx="2319747" cy="654607"/>
            </a:xfrm>
            <a:prstGeom prst="rect">
              <a:avLst/>
            </a:prstGeom>
            <a:noFill/>
          </p:spPr>
          <p:txBody>
            <a:bodyPr wrap="none" lIns="69156" tIns="34578" rIns="69156" bIns="34578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en-US" sz="3800" b="1" smtClean="0">
                  <a:ln w="11430"/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Luyện đọc</a:t>
              </a:r>
              <a:endParaRPr lang="en-US" sz="3800" b="1">
                <a:ln w="11430"/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9" name="Straight Connector 28"/>
            <p:cNvCxnSpPr/>
            <p:nvPr/>
          </p:nvCxnSpPr>
          <p:spPr>
            <a:xfrm>
              <a:off x="1338517" y="2142572"/>
              <a:ext cx="22098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/>
          <p:nvPr/>
        </p:nvGrpSpPr>
        <p:grpSpPr>
          <a:xfrm>
            <a:off x="8753147" y="1907107"/>
            <a:ext cx="2877445" cy="685384"/>
            <a:chOff x="1024127" y="1442589"/>
            <a:chExt cx="2877445" cy="685384"/>
          </a:xfrm>
        </p:grpSpPr>
        <p:sp>
          <p:nvSpPr>
            <p:cNvPr id="31" name="Rectangle 30"/>
            <p:cNvSpPr/>
            <p:nvPr/>
          </p:nvSpPr>
          <p:spPr>
            <a:xfrm>
              <a:off x="1024127" y="1442589"/>
              <a:ext cx="2791030" cy="654607"/>
            </a:xfrm>
            <a:prstGeom prst="rect">
              <a:avLst/>
            </a:prstGeom>
            <a:noFill/>
          </p:spPr>
          <p:txBody>
            <a:bodyPr wrap="none" lIns="69156" tIns="34578" rIns="69156" bIns="34578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en-US" sz="3800" b="1" smtClean="0">
                  <a:ln w="11430"/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Tìm hiểu bài</a:t>
              </a:r>
              <a:endParaRPr lang="en-US" sz="3800" b="1">
                <a:ln w="11430"/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2" name="Straight Connector 31"/>
            <p:cNvCxnSpPr/>
            <p:nvPr/>
          </p:nvCxnSpPr>
          <p:spPr>
            <a:xfrm>
              <a:off x="1095099" y="2127973"/>
              <a:ext cx="2806473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5" name="Rectangle 24"/>
          <p:cNvSpPr/>
          <p:nvPr/>
        </p:nvSpPr>
        <p:spPr>
          <a:xfrm>
            <a:off x="5468989" y="2671345"/>
            <a:ext cx="102338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5: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773985" y="3379231"/>
            <a:ext cx="10058399" cy="4081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71500" algn="just">
              <a:lnSpc>
                <a:spcPct val="120000"/>
              </a:lnSpc>
            </a:pP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mào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đỏ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571500" algn="just">
              <a:lnSpc>
                <a:spcPct val="120000"/>
              </a:lnSpc>
            </a:pP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dậy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chiếu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gáy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571500" algn="just">
              <a:lnSpc>
                <a:spcPct val="120000"/>
              </a:lnSpc>
            </a:pP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c. Ca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ngợi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5124614" y="149573"/>
            <a:ext cx="5492209" cy="1569405"/>
            <a:chOff x="5124614" y="149573"/>
            <a:chExt cx="5492209" cy="1569405"/>
          </a:xfrm>
        </p:grpSpPr>
        <p:grpSp>
          <p:nvGrpSpPr>
            <p:cNvPr id="43" name="Group 42"/>
            <p:cNvGrpSpPr/>
            <p:nvPr/>
          </p:nvGrpSpPr>
          <p:grpSpPr>
            <a:xfrm>
              <a:off x="5124614" y="149573"/>
              <a:ext cx="5492209" cy="994235"/>
              <a:chOff x="5038144" y="210532"/>
              <a:chExt cx="5399539" cy="994235"/>
            </a:xfrm>
          </p:grpSpPr>
          <p:grpSp>
            <p:nvGrpSpPr>
              <p:cNvPr id="50" name="Group 49"/>
              <p:cNvGrpSpPr/>
              <p:nvPr/>
            </p:nvGrpSpPr>
            <p:grpSpPr>
              <a:xfrm>
                <a:off x="5038144" y="210532"/>
                <a:ext cx="5399539" cy="994235"/>
                <a:chOff x="5038144" y="210532"/>
                <a:chExt cx="5399539" cy="994235"/>
              </a:xfrm>
            </p:grpSpPr>
            <p:sp>
              <p:nvSpPr>
                <p:cNvPr id="52" name="TextBox 51"/>
                <p:cNvSpPr txBox="1"/>
                <p:nvPr/>
              </p:nvSpPr>
              <p:spPr>
                <a:xfrm>
                  <a:off x="5038144" y="210532"/>
                  <a:ext cx="5399539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3" name="TextBox 52"/>
                <p:cNvSpPr txBox="1"/>
                <p:nvPr/>
              </p:nvSpPr>
              <p:spPr>
                <a:xfrm>
                  <a:off x="6651116" y="743102"/>
                  <a:ext cx="1967927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TIẾNG VIỆT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51" name="Straight Connector 50"/>
              <p:cNvCxnSpPr/>
              <p:nvPr/>
            </p:nvCxnSpPr>
            <p:spPr>
              <a:xfrm>
                <a:off x="6826235" y="1163855"/>
                <a:ext cx="1576133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9" name="Text Box 14"/>
            <p:cNvSpPr txBox="1">
              <a:spLocks noChangeArrowheads="1"/>
            </p:cNvSpPr>
            <p:nvPr/>
          </p:nvSpPr>
          <p:spPr bwMode="auto">
            <a:xfrm>
              <a:off x="5547519" y="1143000"/>
              <a:ext cx="48006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800" b="1" dirty="0" smtClean="0">
                  <a:solidFill>
                    <a:srgbClr val="0000CC"/>
                  </a:solidFill>
                  <a:latin typeface="Times New Roman" pitchFamily="18" charset="0"/>
                </a:rPr>
                <a:t>ĐI TÌM </a:t>
              </a:r>
              <a:r>
                <a:rPr lang="en-US" sz="2800" b="1" smtClean="0">
                  <a:solidFill>
                    <a:srgbClr val="0000CC"/>
                  </a:solidFill>
                  <a:latin typeface="Times New Roman" pitchFamily="18" charset="0"/>
                </a:rPr>
                <a:t>MẶT TRỜI (T1,2)</a:t>
              </a:r>
              <a:endParaRPr lang="en-US" sz="2800" b="1" dirty="0" smtClean="0">
                <a:solidFill>
                  <a:srgbClr val="0000CC"/>
                </a:solidFill>
                <a:latin typeface="Times New Roman" pitchFamily="18" charset="0"/>
              </a:endParaRPr>
            </a:p>
          </p:txBody>
        </p:sp>
      </p:grpSp>
      <p:cxnSp>
        <p:nvCxnSpPr>
          <p:cNvPr id="54" name="Straight Connector 53"/>
          <p:cNvCxnSpPr/>
          <p:nvPr/>
        </p:nvCxnSpPr>
        <p:spPr>
          <a:xfrm>
            <a:off x="5448300" y="2667000"/>
            <a:ext cx="0" cy="586740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439070" y="5203924"/>
            <a:ext cx="500618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vươn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đính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920675" y="2984102"/>
            <a:ext cx="1752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õ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746918" y="3640019"/>
            <a:ext cx="43776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ừng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ứa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ừng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im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2770302" y="2967523"/>
            <a:ext cx="18053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ời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90374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677" y="5443538"/>
            <a:ext cx="2034580" cy="264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5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1112658" y="331495"/>
            <a:ext cx="2081213" cy="2669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5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3279796" y="252769"/>
            <a:ext cx="2089150" cy="249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 descr="POINSET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32" y="5111880"/>
            <a:ext cx="4334745" cy="3092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1484606" y="4080979"/>
            <a:ext cx="10928600" cy="1730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1800"/>
              </a:spcBef>
              <a:defRPr/>
            </a:pPr>
            <a:r>
              <a:rPr lang="en-US" sz="4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    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*</a:t>
            </a:r>
            <a:r>
              <a:rPr lang="en-US" sz="4400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Nội</a:t>
            </a:r>
            <a:r>
              <a:rPr lang="en-US" sz="4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dung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: </a:t>
            </a:r>
          </a:p>
          <a:p>
            <a:pPr algn="ctr" eaLnBrk="1" hangingPunct="1">
              <a:spcBef>
                <a:spcPts val="1800"/>
              </a:spcBef>
              <a:defRPr/>
            </a:pPr>
            <a:endParaRPr lang="en-US" sz="4400" b="1" dirty="0" err="1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4 hàng" panose="020B0603050302020204" pitchFamily="34" charset="0"/>
              <a:cs typeface="Times New Roman" pitchFamily="18" charset="0"/>
            </a:endParaRPr>
          </a:p>
        </p:txBody>
      </p: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2891010" y="900874"/>
            <a:ext cx="10928600" cy="3546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4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Thứ</a:t>
            </a:r>
            <a:r>
              <a:rPr lang="en-US" sz="4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Tư</a:t>
            </a:r>
            <a:r>
              <a:rPr lang="en-US" sz="4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ngày</a:t>
            </a:r>
            <a:r>
              <a:rPr lang="en-US" sz="4400" b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10 </a:t>
            </a:r>
            <a:r>
              <a:rPr lang="en-US" sz="44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tháng</a:t>
            </a:r>
            <a:r>
              <a:rPr lang="en-US" sz="4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12 </a:t>
            </a:r>
            <a:r>
              <a:rPr lang="en-US" sz="44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năm</a:t>
            </a:r>
            <a:r>
              <a:rPr lang="en-US" sz="4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2025 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400" b="1" u="sng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Tiếng</a:t>
            </a:r>
            <a:r>
              <a:rPr lang="en-US" sz="4400" b="1" u="sng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400" b="1" u="sng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Việt</a:t>
            </a:r>
            <a:r>
              <a:rPr lang="en-US" sz="4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:</a:t>
            </a:r>
            <a:endParaRPr lang="en-US" sz="44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4 hàng" panose="020B0603050302020204" pitchFamily="34" charset="0"/>
              <a:cs typeface="Times New Roman" pitchFamily="18" charset="0"/>
            </a:endParaRPr>
          </a:p>
          <a:p>
            <a:pPr marL="914400" indent="-914400" eaLnBrk="1" hangingPunct="1">
              <a:spcBef>
                <a:spcPts val="1800"/>
              </a:spcBef>
              <a:buAutoNum type="arabicPeriod"/>
              <a:defRPr/>
            </a:pPr>
            <a:r>
              <a:rPr lang="en-US" sz="4400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Đọc</a:t>
            </a:r>
            <a:r>
              <a:rPr lang="en-US" sz="4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: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       </a:t>
            </a: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Đi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tìm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mặt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trời</a:t>
            </a:r>
            <a:endParaRPr lang="en-US" sz="4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4 hàng" panose="020B0603050302020204" pitchFamily="34" charset="0"/>
              <a:cs typeface="Times New Roman" pitchFamily="18" charset="0"/>
            </a:endParaRPr>
          </a:p>
          <a:p>
            <a:pPr eaLnBrk="1" hangingPunct="1">
              <a:spcBef>
                <a:spcPts val="1800"/>
              </a:spcBef>
              <a:defRPr/>
            </a:pPr>
            <a:r>
              <a:rPr lang="en-US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                      (Theo </a:t>
            </a:r>
            <a:r>
              <a:rPr lang="en-US" sz="40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Vũ</a:t>
            </a:r>
            <a:r>
              <a:rPr lang="en-US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Tú</a:t>
            </a:r>
            <a:r>
              <a:rPr lang="en-US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Nam)</a:t>
            </a:r>
            <a:endParaRPr lang="en-US" sz="4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4 hàng" panose="020B0603050302020204" pitchFamily="34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34796" y="4843850"/>
            <a:ext cx="12192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48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   Bài văn ca ngợi những việc làm cao đẹp vì cộng đồng của chú gà trống.</a:t>
            </a:r>
            <a:endParaRPr lang="en-US" sz="4800" b="1" dirty="0">
              <a:solidFill>
                <a:srgbClr val="0000CC"/>
              </a:solidFill>
              <a:latin typeface="HP001 4 hàng" panose="020B0603050302020204" pitchFamily="34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013468" y="6479882"/>
            <a:ext cx="1002229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44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   </a:t>
            </a:r>
            <a:r>
              <a:rPr lang="nl-NL" sz="44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2. </a:t>
            </a:r>
            <a:r>
              <a:rPr lang="nl-NL" sz="4400" b="1" u="sng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Tập viết</a:t>
            </a:r>
            <a:r>
              <a:rPr lang="nl-NL" sz="44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: </a:t>
            </a:r>
            <a:r>
              <a:rPr lang="nl-NL" sz="4400" b="1" dirty="0" smtClean="0">
                <a:solidFill>
                  <a:srgbClr val="0000CC"/>
                </a:solidFill>
                <a:latin typeface="HP001 5 hàng" panose="020B0603050302020204" pitchFamily="34" charset="0"/>
                <a:cs typeface="Times New Roman" pitchFamily="18" charset="0"/>
              </a:rPr>
              <a:t>Ô</a:t>
            </a:r>
            <a:r>
              <a:rPr lang="nl-NL" sz="44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n chữ viết hoa: L</a:t>
            </a:r>
            <a:endParaRPr lang="en-US" sz="4400" b="1" dirty="0">
              <a:solidFill>
                <a:srgbClr val="0000CC"/>
              </a:solidFill>
              <a:latin typeface="HP001 4 hàng" panose="020B060305030202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54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2&quot;/&gt;&lt;property id=&quot;20307&quot; value=&quot;293&quot;/&gt;&lt;/object&gt;&lt;object type=&quot;3&quot; unique_id=&quot;10006&quot;&gt;&lt;property id=&quot;20148&quot; value=&quot;5&quot;/&gt;&lt;property id=&quot;20300&quot; value=&quot;Slide 3&quot;/&gt;&lt;property id=&quot;20307&quot; value=&quot;317&quot;/&gt;&lt;/object&gt;&lt;object type=&quot;3&quot; unique_id=&quot;10008&quot;&gt;&lt;property id=&quot;20148&quot; value=&quot;5&quot;/&gt;&lt;property id=&quot;20300&quot; value=&quot;Slide 5&quot;/&gt;&lt;property id=&quot;20307&quot; value=&quot;325&quot;/&gt;&lt;/object&gt;&lt;object type=&quot;3&quot; unique_id=&quot;10009&quot;&gt;&lt;property id=&quot;20148&quot; value=&quot;5&quot;/&gt;&lt;property id=&quot;20300&quot; value=&quot;Slide 6&quot;/&gt;&lt;property id=&quot;20307&quot; value=&quot;298&quot;/&gt;&lt;/object&gt;&lt;object type=&quot;3&quot; unique_id=&quot;10010&quot;&gt;&lt;property id=&quot;20148&quot; value=&quot;5&quot;/&gt;&lt;property id=&quot;20300&quot; value=&quot;Slide 7&quot;/&gt;&lt;property id=&quot;20307&quot; value=&quot;323&quot;/&gt;&lt;/object&gt;&lt;object type=&quot;3&quot; unique_id=&quot;10011&quot;&gt;&lt;property id=&quot;20148&quot; value=&quot;5&quot;/&gt;&lt;property id=&quot;20300&quot; value=&quot;Slide 8&quot;/&gt;&lt;property id=&quot;20307&quot; value=&quot;299&quot;/&gt;&lt;/object&gt;&lt;object type=&quot;3&quot; unique_id=&quot;10012&quot;&gt;&lt;property id=&quot;20148&quot; value=&quot;5&quot;/&gt;&lt;property id=&quot;20300&quot; value=&quot;Slide 9 - &amp;quot;&amp;#x0D;&amp;#x0A;&amp;#x0D;&amp;#x0A; 1/ Phong traøo Ñoâng Du dieãn ra vaøo thôøi gian naøo? Ai laø ngöôøi laõnh ñaïo? Muïc ñích cuûa phong traøo laø &quot;/&gt;&lt;property id=&quot;20307&quot; value=&quot;318&quot;/&gt;&lt;/object&gt;&lt;object type=&quot;3&quot; unique_id=&quot;10013&quot;&gt;&lt;property id=&quot;20148&quot; value=&quot;5&quot;/&gt;&lt;property id=&quot;20300&quot; value=&quot;Slide 10 - &amp;quot;2. Nhaân daân trong nöôùc, ñaëc bieät laø thanh nieân yeâu nöôùc ñaõ höôûng öùng phong traøo Ñoâng Du nhö theá naø&quot;/&gt;&lt;property id=&quot;20307&quot; value=&quot;319&quot;/&gt;&lt;/object&gt;&lt;object type=&quot;3&quot; unique_id=&quot;10014&quot;&gt;&lt;property id=&quot;20148&quot; value=&quot;5&quot;/&gt;&lt;property id=&quot;20300&quot; value=&quot;Slide 11 - &amp;quot;3/ Keát quaû cuûa phong traøo Ñoâng Du vaø yù nghóa cuûa phong traøo laø gì?&amp;quot;&quot;/&gt;&lt;property id=&quot;20307&quot; value=&quot;320&quot;/&gt;&lt;/object&gt;&lt;object type=&quot;3&quot; unique_id=&quot;10015&quot;&gt;&lt;property id=&quot;20148&quot; value=&quot;5&quot;/&gt;&lt;property id=&quot;20300&quot; value=&quot;Slide 12&quot;/&gt;&lt;property id=&quot;20307&quot; value=&quot;300&quot;/&gt;&lt;/object&gt;&lt;object type=&quot;3&quot; unique_id=&quot;10016&quot;&gt;&lt;property id=&quot;20148&quot; value=&quot;5&quot;/&gt;&lt;property id=&quot;20300&quot; value=&quot;Slide 13 - &amp;quot;&amp;amp;#x09;Phan Boäi Chaâu laø nhaø yeâu nöôùc tieâu bieåu cuûa Vieät Nam ôû giai ñoaïn naøo ?&amp;quot;&quot;/&gt;&lt;property id=&quot;20307&quot; value=&quot;263&quot;/&gt;&lt;/object&gt;&lt;object type=&quot;3&quot; unique_id=&quot;10017&quot;&gt;&lt;property id=&quot;20148&quot; value=&quot;5&quot;/&gt;&lt;property id=&quot;20300&quot; value=&quot;Slide 14 - &amp;quot;&amp;#x0D;&amp;#x0A;BAØI HOÏC&amp;#x0D;&amp;#x0A;&amp;quot;&quot;/&gt;&lt;property id=&quot;20307&quot; value=&quot;271&quot;/&gt;&lt;/object&gt;&lt;object type=&quot;3&quot; unique_id=&quot;10050&quot;&gt;&lt;property id=&quot;20148&quot; value=&quot;5&quot;/&gt;&lt;property id=&quot;20300&quot; value=&quot;Slide 1&quot;/&gt;&lt;property id=&quot;20307&quot; value=&quot;327&quot;/&gt;&lt;/object&gt;&lt;object type=&quot;3&quot; unique_id=&quot;10149&quot;&gt;&lt;property id=&quot;20148&quot; value=&quot;5&quot;/&gt;&lt;property id=&quot;20300&quot; value=&quot;Slide 4&quot;/&gt;&lt;property id=&quot;20307&quot; value=&quot;328&quot;/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3,1047787239,C:\Users\Tailieu\Documents\Bai giang duong truong son_pptx\Media.ppcx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9834</TotalTime>
  <Words>716</Words>
  <Application>Microsoft Office PowerPoint</Application>
  <PresentationFormat>Custom</PresentationFormat>
  <Paragraphs>83</Paragraphs>
  <Slides>14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HP001 4 hàng</vt:lpstr>
      <vt:lpstr>HP001 5 hàng</vt:lpstr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 Hong Minh</dc:creator>
  <cp:lastModifiedBy>Admin</cp:lastModifiedBy>
  <cp:revision>1054</cp:revision>
  <dcterms:created xsi:type="dcterms:W3CDTF">2008-09-09T22:52:10Z</dcterms:created>
  <dcterms:modified xsi:type="dcterms:W3CDTF">2026-05-21T02:43:25Z</dcterms:modified>
</cp:coreProperties>
</file>