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27" r:id="rId2"/>
    <p:sldId id="427" r:id="rId3"/>
    <p:sldId id="457" r:id="rId4"/>
    <p:sldId id="440" r:id="rId5"/>
    <p:sldId id="452" r:id="rId6"/>
    <p:sldId id="454" r:id="rId7"/>
    <p:sldId id="456" r:id="rId8"/>
    <p:sldId id="446" r:id="rId9"/>
    <p:sldId id="340" r:id="rId10"/>
  </p:sldIdLst>
  <p:sldSz cx="16276638" cy="9144000"/>
  <p:notesSz cx="6858000" cy="9144000"/>
  <p:custDataLst>
    <p:tags r:id="rId12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CC"/>
    <a:srgbClr val="FF0000"/>
    <a:srgbClr val="FF0066"/>
    <a:srgbClr val="FF7C80"/>
    <a:srgbClr val="FF6600"/>
    <a:srgbClr val="6600CC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76" autoAdjust="0"/>
    <p:restoredTop sz="94660"/>
  </p:normalViewPr>
  <p:slideViewPr>
    <p:cSldViewPr>
      <p:cViewPr varScale="1">
        <p:scale>
          <a:sx n="56" d="100"/>
          <a:sy n="56" d="100"/>
        </p:scale>
        <p:origin x="510" y="84"/>
      </p:cViewPr>
      <p:guideLst>
        <p:guide orient="horz" pos="2880"/>
        <p:guide pos="5127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EB5B8007-F28A-4C3E-A48D-DDE012D8153F}" type="slidenum">
              <a:rPr lang="en-US" altLang="en-US" sz="1200">
                <a:cs typeface="Arial" charset="0"/>
              </a:rPr>
              <a:pPr algn="r" eaLnBrk="1" hangingPunct="1"/>
              <a:t>9</a:t>
            </a:fld>
            <a:endParaRPr lang="en-US" altLang="en-US" sz="1200">
              <a:cs typeface="Arial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7825" y="685800"/>
            <a:ext cx="6102350" cy="3429000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vi-VN" altLang="en-US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987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wmf"/><Relationship Id="rId5" Type="http://schemas.openxmlformats.org/officeDocument/2006/relationships/image" Target="../media/image5.gif"/><Relationship Id="rId4" Type="http://schemas.openxmlformats.org/officeDocument/2006/relationships/image" Target="../media/image4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77" y="5443538"/>
            <a:ext cx="2034580" cy="264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5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1112658" y="331495"/>
            <a:ext cx="2081213" cy="2669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5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067150" y="413108"/>
            <a:ext cx="2089150" cy="249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145190" y="5560449"/>
            <a:ext cx="1416132" cy="103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POINSET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3119" y="5447593"/>
            <a:ext cx="3320258" cy="2756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1926886" y="1066800"/>
            <a:ext cx="12496800" cy="4069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8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Thứ</a:t>
            </a:r>
            <a:r>
              <a:rPr lang="en-US" sz="4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Ba </a:t>
            </a:r>
            <a:r>
              <a:rPr lang="en-US" sz="48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ngày</a:t>
            </a:r>
            <a:r>
              <a:rPr lang="en-US" sz="4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23 </a:t>
            </a:r>
            <a:r>
              <a:rPr lang="en-US" sz="48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tháng</a:t>
            </a:r>
            <a:r>
              <a:rPr lang="en-US" sz="4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12 </a:t>
            </a:r>
            <a:r>
              <a:rPr lang="en-US" sz="48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năm</a:t>
            </a:r>
            <a:r>
              <a:rPr lang="en-US" sz="4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2025 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Tiếng</a:t>
            </a:r>
            <a:r>
              <a:rPr lang="en-US" sz="5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54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Việt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: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anose="020B0603050302020204" pitchFamily="34" charset="0"/>
              <a:cs typeface="Times New Roman" pitchFamily="18" charset="0"/>
            </a:endParaRPr>
          </a:p>
          <a:p>
            <a:pPr eaLnBrk="1" hangingPunct="1">
              <a:spcBef>
                <a:spcPts val="1800"/>
              </a:spcBef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   </a:t>
            </a:r>
            <a:r>
              <a:rPr lang="en-US" sz="54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Nghe-viết</a:t>
            </a:r>
            <a:r>
              <a:rPr lang="en-US" sz="5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: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     </a:t>
            </a:r>
            <a:r>
              <a:rPr lang="en-US" sz="54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Gió</a:t>
            </a:r>
            <a:endParaRPr lang="en-US" sz="54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anose="020B0603050302020204" pitchFamily="34" charset="0"/>
              <a:cs typeface="Times New Roman" pitchFamily="18" charset="0"/>
            </a:endParaRP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                    </a:t>
            </a:r>
            <a:endParaRPr lang="en-US" sz="5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anose="020B0603050302020204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14"/>
          <p:cNvSpPr txBox="1">
            <a:spLocks noChangeArrowheads="1"/>
          </p:cNvSpPr>
          <p:nvPr/>
        </p:nvSpPr>
        <p:spPr bwMode="auto">
          <a:xfrm>
            <a:off x="4069953" y="1005288"/>
            <a:ext cx="813832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5 CÁNH HOA VUI</a:t>
            </a:r>
          </a:p>
        </p:txBody>
      </p:sp>
      <p:pic>
        <p:nvPicPr>
          <p:cNvPr id="2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4" t="44247" r="3551" b="30215"/>
          <a:stretch>
            <a:fillRect/>
          </a:stretch>
        </p:blipFill>
        <p:spPr bwMode="auto">
          <a:xfrm>
            <a:off x="11873446" y="6681790"/>
            <a:ext cx="3466859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Oval 25"/>
          <p:cNvSpPr/>
          <p:nvPr/>
        </p:nvSpPr>
        <p:spPr bwMode="auto">
          <a:xfrm rot="18434799">
            <a:off x="11479143" y="2346637"/>
            <a:ext cx="1846262" cy="2032964"/>
          </a:xfrm>
          <a:prstGeom prst="ellipse">
            <a:avLst/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7" name="Oval 26"/>
          <p:cNvSpPr/>
          <p:nvPr/>
        </p:nvSpPr>
        <p:spPr bwMode="auto">
          <a:xfrm rot="2288708">
            <a:off x="13275045" y="2376488"/>
            <a:ext cx="1876334" cy="1998662"/>
          </a:xfrm>
          <a:prstGeom prst="ellipse">
            <a:avLst/>
          </a:prstGeom>
          <a:solidFill>
            <a:srgbClr val="FF006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8" name="Oval 27"/>
          <p:cNvSpPr/>
          <p:nvPr/>
        </p:nvSpPr>
        <p:spPr bwMode="auto">
          <a:xfrm rot="6931476">
            <a:off x="13877027" y="3880150"/>
            <a:ext cx="1844675" cy="2034580"/>
          </a:xfrm>
          <a:prstGeom prst="ellipse">
            <a:avLst/>
          </a:prstGeom>
          <a:solidFill>
            <a:srgbClr val="0000CC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" name="Oval 28"/>
          <p:cNvSpPr/>
          <p:nvPr/>
        </p:nvSpPr>
        <p:spPr bwMode="auto">
          <a:xfrm rot="10602285">
            <a:off x="12380475" y="4935538"/>
            <a:ext cx="1877949" cy="1998662"/>
          </a:xfrm>
          <a:prstGeom prst="ellipse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" name="Oval 29"/>
          <p:cNvSpPr/>
          <p:nvPr/>
        </p:nvSpPr>
        <p:spPr bwMode="auto">
          <a:xfrm rot="15159014">
            <a:off x="10924479" y="3923806"/>
            <a:ext cx="1846262" cy="2034580"/>
          </a:xfrm>
          <a:prstGeom prst="ellipse">
            <a:avLst/>
          </a:prstGeom>
          <a:solidFill>
            <a:srgbClr val="6600CC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Oval 30"/>
          <p:cNvSpPr/>
          <p:nvPr/>
        </p:nvSpPr>
        <p:spPr bwMode="auto">
          <a:xfrm>
            <a:off x="12493509" y="3876675"/>
            <a:ext cx="1650270" cy="161925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2" name="Rectangle 31"/>
          <p:cNvSpPr/>
          <p:nvPr/>
        </p:nvSpPr>
        <p:spPr>
          <a:xfrm rot="2140650">
            <a:off x="13563120" y="2821412"/>
            <a:ext cx="1426413" cy="86177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000" b="1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</a:p>
        </p:txBody>
      </p:sp>
      <p:sp>
        <p:nvSpPr>
          <p:cNvPr id="33" name="Rectangle 32"/>
          <p:cNvSpPr/>
          <p:nvPr/>
        </p:nvSpPr>
        <p:spPr>
          <a:xfrm rot="7124483">
            <a:off x="14211650" y="4612424"/>
            <a:ext cx="1478120" cy="87656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000" b="1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</a:p>
        </p:txBody>
      </p:sp>
      <p:sp>
        <p:nvSpPr>
          <p:cNvPr id="34" name="Rectangle 33"/>
          <p:cNvSpPr/>
          <p:nvPr/>
        </p:nvSpPr>
        <p:spPr>
          <a:xfrm rot="10800000">
            <a:off x="12666285" y="5706666"/>
            <a:ext cx="1477492" cy="86177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000" b="1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</a:p>
        </p:txBody>
      </p:sp>
      <p:sp>
        <p:nvSpPr>
          <p:cNvPr id="35" name="Rectangle 34"/>
          <p:cNvSpPr/>
          <p:nvPr/>
        </p:nvSpPr>
        <p:spPr>
          <a:xfrm rot="15198060">
            <a:off x="10956292" y="4582188"/>
            <a:ext cx="1429009" cy="87656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000" b="1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</a:t>
            </a:r>
          </a:p>
        </p:txBody>
      </p:sp>
      <p:sp>
        <p:nvSpPr>
          <p:cNvPr id="36" name="Rectangle 35"/>
          <p:cNvSpPr/>
          <p:nvPr/>
        </p:nvSpPr>
        <p:spPr>
          <a:xfrm rot="19257912">
            <a:off x="11565509" y="2821718"/>
            <a:ext cx="1323453" cy="86177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000" b="1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</a:t>
            </a:r>
          </a:p>
        </p:txBody>
      </p:sp>
      <p:sp>
        <p:nvSpPr>
          <p:cNvPr id="37" name="Text Box 14"/>
          <p:cNvSpPr txBox="1">
            <a:spLocks noChangeArrowheads="1"/>
          </p:cNvSpPr>
          <p:nvPr/>
        </p:nvSpPr>
        <p:spPr bwMode="auto">
          <a:xfrm>
            <a:off x="1081099" y="2514600"/>
            <a:ext cx="3323419" cy="1376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4000" b="1" smtClean="0">
                <a:solidFill>
                  <a:srgbClr val="0000CC"/>
                </a:solidFill>
                <a:latin typeface="Times New Roman" pitchFamily="18" charset="0"/>
              </a:rPr>
              <a:t>Điền d gay gi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4000" smtClean="0">
                <a:solidFill>
                  <a:srgbClr val="0000CC"/>
                </a:solidFill>
                <a:latin typeface="Times New Roman" pitchFamily="18" charset="0"/>
              </a:rPr>
              <a:t>…..</a:t>
            </a:r>
            <a:r>
              <a:rPr lang="en-US" sz="4000" b="1" smtClean="0">
                <a:solidFill>
                  <a:srgbClr val="0000CC"/>
                </a:solidFill>
                <a:latin typeface="Times New Roman" pitchFamily="18" charset="0"/>
              </a:rPr>
              <a:t>ó</a:t>
            </a:r>
          </a:p>
        </p:txBody>
      </p:sp>
      <p:sp>
        <p:nvSpPr>
          <p:cNvPr id="38" name="Text Box 14"/>
          <p:cNvSpPr txBox="1">
            <a:spLocks noChangeArrowheads="1"/>
          </p:cNvSpPr>
          <p:nvPr/>
        </p:nvSpPr>
        <p:spPr bwMode="auto">
          <a:xfrm>
            <a:off x="2404599" y="3132744"/>
            <a:ext cx="700512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</a:rPr>
              <a:t>gi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9" name="Text Box 14"/>
          <p:cNvSpPr txBox="1">
            <a:spLocks noChangeArrowheads="1"/>
          </p:cNvSpPr>
          <p:nvPr/>
        </p:nvSpPr>
        <p:spPr bwMode="auto">
          <a:xfrm>
            <a:off x="5869668" y="2514600"/>
            <a:ext cx="3868851" cy="1376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</a:rPr>
              <a:t>Điền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</a:rPr>
              <a:t>tr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</a:rPr>
              <a:t> hay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</a:rPr>
              <a:t>ch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</a:rPr>
              <a:t>: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4000" dirty="0" smtClean="0">
                <a:solidFill>
                  <a:srgbClr val="0000CC"/>
                </a:solidFill>
                <a:latin typeface="Times New Roman" pitchFamily="18" charset="0"/>
              </a:rPr>
              <a:t>….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</a:rPr>
              <a:t>úc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</a:rPr>
              <a:t>xanh</a:t>
            </a:r>
            <a:endParaRPr lang="en-US" sz="4000" b="1" dirty="0" smtClean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40" name="Text Box 14"/>
          <p:cNvSpPr txBox="1">
            <a:spLocks noChangeArrowheads="1"/>
          </p:cNvSpPr>
          <p:nvPr/>
        </p:nvSpPr>
        <p:spPr bwMode="auto">
          <a:xfrm>
            <a:off x="6716470" y="3120551"/>
            <a:ext cx="896473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</a:rPr>
              <a:t>tr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1" name="Text Box 14"/>
          <p:cNvSpPr txBox="1">
            <a:spLocks noChangeArrowheads="1"/>
          </p:cNvSpPr>
          <p:nvPr/>
        </p:nvSpPr>
        <p:spPr bwMode="auto">
          <a:xfrm>
            <a:off x="3182636" y="4517620"/>
            <a:ext cx="3533833" cy="1376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</a:rPr>
              <a:t>Điền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</a:rPr>
              <a:t> s hay x: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</a:rPr>
              <a:t>c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</a:rPr>
              <a:t>hiếc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4000" dirty="0" smtClean="0">
                <a:solidFill>
                  <a:srgbClr val="0000CC"/>
                </a:solidFill>
                <a:latin typeface="Times New Roman" pitchFamily="18" charset="0"/>
              </a:rPr>
              <a:t>….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</a:rPr>
              <a:t>áo</a:t>
            </a:r>
            <a:endParaRPr lang="en-US" sz="4000" b="1" dirty="0" smtClean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42" name="Text Box 14"/>
          <p:cNvSpPr txBox="1">
            <a:spLocks noChangeArrowheads="1"/>
          </p:cNvSpPr>
          <p:nvPr/>
        </p:nvSpPr>
        <p:spPr bwMode="auto">
          <a:xfrm>
            <a:off x="5344335" y="5143615"/>
            <a:ext cx="477232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0"/>
              </a:spcBef>
              <a:defRPr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s</a:t>
            </a:r>
          </a:p>
        </p:txBody>
      </p:sp>
      <p:sp>
        <p:nvSpPr>
          <p:cNvPr id="43" name="Text Box 14"/>
          <p:cNvSpPr txBox="1">
            <a:spLocks noChangeArrowheads="1"/>
          </p:cNvSpPr>
          <p:nvPr/>
        </p:nvSpPr>
        <p:spPr bwMode="auto">
          <a:xfrm>
            <a:off x="1081099" y="6497707"/>
            <a:ext cx="3502563" cy="1376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0"/>
              </a:spcBef>
              <a:defRPr/>
            </a:pPr>
            <a:r>
              <a:rPr lang="en-US" sz="4000" b="1" smtClean="0">
                <a:solidFill>
                  <a:srgbClr val="0000CC"/>
                </a:solidFill>
                <a:latin typeface="Times New Roman" pitchFamily="18" charset="0"/>
              </a:rPr>
              <a:t>Điền ? Hay ~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4000" b="1" smtClean="0">
                <a:solidFill>
                  <a:srgbClr val="0000CC"/>
                </a:solidFill>
                <a:latin typeface="Times New Roman" pitchFamily="18" charset="0"/>
              </a:rPr>
              <a:t>Săn sàng</a:t>
            </a:r>
          </a:p>
        </p:txBody>
      </p:sp>
      <p:sp>
        <p:nvSpPr>
          <p:cNvPr id="44" name="Text Box 14"/>
          <p:cNvSpPr txBox="1">
            <a:spLocks noChangeArrowheads="1"/>
          </p:cNvSpPr>
          <p:nvPr/>
        </p:nvSpPr>
        <p:spPr bwMode="auto">
          <a:xfrm>
            <a:off x="2114511" y="6815328"/>
            <a:ext cx="566785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0"/>
              </a:spcBef>
              <a:defRPr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</a:rPr>
              <a:t>~</a:t>
            </a:r>
          </a:p>
        </p:txBody>
      </p: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6007705" y="6501831"/>
            <a:ext cx="3730813" cy="1376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4000" b="1" smtClean="0">
                <a:solidFill>
                  <a:srgbClr val="0000CC"/>
                </a:solidFill>
                <a:latin typeface="Times New Roman" pitchFamily="18" charset="0"/>
              </a:rPr>
              <a:t>Điền ut hay uc: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4000" b="1" smtClean="0">
                <a:solidFill>
                  <a:srgbClr val="0000CC"/>
                </a:solidFill>
                <a:latin typeface="Times New Roman" pitchFamily="18" charset="0"/>
              </a:rPr>
              <a:t>Vi v</a:t>
            </a:r>
            <a:r>
              <a:rPr lang="en-US" sz="4000" smtClean="0">
                <a:solidFill>
                  <a:srgbClr val="0000CC"/>
                </a:solidFill>
                <a:latin typeface="Times New Roman" pitchFamily="18" charset="0"/>
              </a:rPr>
              <a:t>…..</a:t>
            </a:r>
            <a:r>
              <a:rPr lang="en-US" sz="4000" b="1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7804093" y="7100658"/>
            <a:ext cx="821466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</a:rPr>
              <a:t>út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5" grpId="0"/>
      <p:bldP spid="36" grpId="0"/>
      <p:bldP spid="37" grpId="0"/>
      <p:bldP spid="38" grpId="0"/>
      <p:bldP spid="40" grpId="0"/>
      <p:bldP spid="40" grpId="1"/>
      <p:bldP spid="42" grpId="0"/>
      <p:bldP spid="42" grpId="1"/>
      <p:bldP spid="44" grpId="0"/>
      <p:bldP spid="44" grpId="1"/>
      <p:bldP spid="46" grpId="0"/>
      <p:bldP spid="4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23169" y="923330"/>
            <a:ext cx="6477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Gió</a:t>
            </a:r>
            <a:r>
              <a:rPr lang="en-US" sz="48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có</a:t>
            </a:r>
            <a:r>
              <a:rPr lang="en-US" sz="48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nhiều</a:t>
            </a:r>
            <a:r>
              <a:rPr lang="en-US" sz="48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bạn</a:t>
            </a:r>
            <a:endParaRPr lang="en-US" sz="4800" b="1" dirty="0" smtClean="0">
              <a:solidFill>
                <a:srgbClr val="0000CC"/>
              </a:solidFill>
              <a:latin typeface="HP001 4 hàng" panose="020B0603050302020204" pitchFamily="34" charset="0"/>
              <a:cs typeface="Times New Roman" pitchFamily="18" charset="0"/>
            </a:endParaRPr>
          </a:p>
          <a:p>
            <a:r>
              <a:rPr lang="en-US" sz="48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Có</a:t>
            </a:r>
            <a:r>
              <a:rPr lang="en-US" sz="48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bạn</a:t>
            </a:r>
            <a:r>
              <a:rPr lang="en-US" sz="48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trúc</a:t>
            </a:r>
            <a:r>
              <a:rPr lang="en-US" sz="48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xanh</a:t>
            </a:r>
            <a:endParaRPr lang="en-US" sz="4800" b="1" dirty="0" smtClean="0">
              <a:solidFill>
                <a:srgbClr val="0000CC"/>
              </a:solidFill>
              <a:latin typeface="HP001 4 hàng" panose="020B0603050302020204" pitchFamily="34" charset="0"/>
              <a:cs typeface="Times New Roman" pitchFamily="18" charset="0"/>
            </a:endParaRPr>
          </a:p>
          <a:p>
            <a:r>
              <a:rPr lang="en-US" sz="48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Tốt</a:t>
            </a:r>
            <a:r>
              <a:rPr lang="en-US" sz="48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bụng</a:t>
            </a:r>
            <a:r>
              <a:rPr lang="en-US" sz="48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hiền</a:t>
            </a:r>
            <a:r>
              <a:rPr lang="en-US" sz="48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lành</a:t>
            </a:r>
            <a:endParaRPr lang="en-US" sz="4800" b="1" dirty="0" smtClean="0">
              <a:solidFill>
                <a:srgbClr val="0000CC"/>
              </a:solidFill>
              <a:latin typeface="HP001 4 hàng" panose="020B0603050302020204" pitchFamily="34" charset="0"/>
              <a:cs typeface="Times New Roman" pitchFamily="18" charset="0"/>
            </a:endParaRPr>
          </a:p>
          <a:p>
            <a:r>
              <a:rPr lang="en-US" sz="48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Tặng</a:t>
            </a:r>
            <a:r>
              <a:rPr lang="en-US" sz="48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gió</a:t>
            </a:r>
            <a:r>
              <a:rPr lang="en-US" sz="48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chiếc</a:t>
            </a:r>
            <a:r>
              <a:rPr lang="en-US" sz="48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sáo</a:t>
            </a:r>
            <a:endParaRPr lang="en-US" sz="4800" b="1" dirty="0" smtClean="0">
              <a:solidFill>
                <a:srgbClr val="0000CC"/>
              </a:solidFill>
              <a:latin typeface="HP001 4 hàng" panose="020B0603050302020204" pitchFamily="34" charset="0"/>
              <a:cs typeface="Times New Roman" pitchFamily="18" charset="0"/>
            </a:endParaRPr>
          </a:p>
          <a:p>
            <a:r>
              <a:rPr lang="en-US" sz="48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Ve</a:t>
            </a:r>
            <a:r>
              <a:rPr lang="en-US" sz="48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đi</a:t>
            </a:r>
            <a:r>
              <a:rPr lang="en-US" sz="48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hát</a:t>
            </a:r>
            <a:r>
              <a:rPr lang="en-US" sz="48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dạo</a:t>
            </a:r>
            <a:endParaRPr lang="en-US" sz="4800" b="1" dirty="0" smtClean="0">
              <a:solidFill>
                <a:srgbClr val="0000CC"/>
              </a:solidFill>
              <a:latin typeface="HP001 4 hàng" panose="020B0603050302020204" pitchFamily="34" charset="0"/>
              <a:cs typeface="Times New Roman" pitchFamily="18" charset="0"/>
            </a:endParaRPr>
          </a:p>
          <a:p>
            <a:r>
              <a:rPr lang="en-US" sz="48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Tặng</a:t>
            </a:r>
            <a:r>
              <a:rPr lang="en-US" sz="48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chiếc</a:t>
            </a:r>
            <a:r>
              <a:rPr lang="en-US" sz="48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phong</a:t>
            </a:r>
            <a:r>
              <a:rPr lang="en-US" sz="48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cầm</a:t>
            </a:r>
            <a:endParaRPr lang="en-US" sz="4800" b="1" dirty="0" smtClean="0">
              <a:solidFill>
                <a:srgbClr val="0000CC"/>
              </a:solidFill>
              <a:latin typeface="HP001 4 hàng" panose="020B0603050302020204" pitchFamily="34" charset="0"/>
              <a:cs typeface="Times New Roman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270919" y="35859"/>
            <a:ext cx="7269482" cy="923330"/>
            <a:chOff x="1791579" y="-131960"/>
            <a:chExt cx="6476446" cy="923330"/>
          </a:xfrm>
        </p:grpSpPr>
        <p:sp>
          <p:nvSpPr>
            <p:cNvPr id="20" name="Rectangle 19"/>
            <p:cNvSpPr/>
            <p:nvPr/>
          </p:nvSpPr>
          <p:spPr>
            <a:xfrm>
              <a:off x="1791579" y="-89793"/>
              <a:ext cx="373380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  <a:latin typeface="HP001 4 hàng" panose="020B0603050302020204" pitchFamily="34" charset="0"/>
                  <a:cs typeface="Times New Roman" pitchFamily="18" charset="0"/>
                </a:rPr>
                <a:t>1.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HP001 4 hàng" panose="020B0603050302020204" pitchFamily="34" charset="0"/>
                  <a:cs typeface="Times New Roman" pitchFamily="18" charset="0"/>
                </a:rPr>
                <a:t>Nghe</a:t>
              </a:r>
              <a:r>
                <a:rPr lang="en-US" sz="4000" b="1" dirty="0" smtClean="0">
                  <a:solidFill>
                    <a:srgbClr val="FF0000"/>
                  </a:solidFill>
                  <a:latin typeface="HP001 4 hàng" panose="020B0603050302020204" pitchFamily="34" charset="0"/>
                  <a:cs typeface="Times New Roman" pitchFamily="18" charset="0"/>
                </a:rPr>
                <a:t> – </a:t>
              </a:r>
              <a:r>
                <a:rPr lang="en-US" sz="4000" b="1" dirty="0" err="1">
                  <a:solidFill>
                    <a:srgbClr val="FF0000"/>
                  </a:solidFill>
                  <a:latin typeface="HP001 4 hàng" panose="020B0603050302020204" pitchFamily="34" charset="0"/>
                  <a:cs typeface="Times New Roman" pitchFamily="18" charset="0"/>
                </a:rPr>
                <a:t>v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HP001 4 hàng" panose="020B0603050302020204" pitchFamily="34" charset="0"/>
                  <a:cs typeface="Times New Roman" pitchFamily="18" charset="0"/>
                </a:rPr>
                <a:t>iết</a:t>
              </a:r>
              <a:r>
                <a:rPr lang="en-US" sz="4000" b="1" dirty="0" smtClean="0">
                  <a:solidFill>
                    <a:srgbClr val="FF0000"/>
                  </a:solidFill>
                  <a:latin typeface="HP001 4 hàng" panose="020B0603050302020204" pitchFamily="34" charset="0"/>
                  <a:cs typeface="Times New Roman" pitchFamily="18" charset="0"/>
                </a:rPr>
                <a:t>.</a:t>
              </a:r>
              <a:endParaRPr lang="en-US" sz="40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1927354" y="441781"/>
              <a:ext cx="26068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Rectangle 21"/>
            <p:cNvSpPr/>
            <p:nvPr/>
          </p:nvSpPr>
          <p:spPr>
            <a:xfrm>
              <a:off x="4534225" y="-131960"/>
              <a:ext cx="373380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HP001 4 hàng" panose="020B0603050302020204" pitchFamily="34" charset="0"/>
                  <a:cs typeface="Times New Roman" pitchFamily="18" charset="0"/>
                </a:rPr>
                <a:t>     </a:t>
              </a:r>
              <a:r>
                <a:rPr lang="en-US" sz="5400" b="1" dirty="0" err="1" smtClean="0">
                  <a:solidFill>
                    <a:srgbClr val="FF0000"/>
                  </a:solidFill>
                  <a:latin typeface="HP001 4 hàng" panose="020B0603050302020204" pitchFamily="34" charset="0"/>
                  <a:cs typeface="Times New Roman" pitchFamily="18" charset="0"/>
                </a:rPr>
                <a:t>Gió</a:t>
              </a:r>
              <a:endParaRPr lang="en-US" sz="54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8783386" y="557034"/>
            <a:ext cx="5965284" cy="8586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Các</a:t>
            </a:r>
            <a:r>
              <a:rPr lang="en-US" sz="46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bạn</a:t>
            </a:r>
            <a:r>
              <a:rPr lang="en-US" sz="46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lá</a:t>
            </a:r>
            <a:r>
              <a:rPr lang="en-US" sz="46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mầm</a:t>
            </a:r>
            <a:endParaRPr lang="en-US" sz="4600" b="1" dirty="0">
              <a:solidFill>
                <a:srgbClr val="0000CC"/>
              </a:solidFill>
              <a:latin typeface="HP001 4 hàng" panose="020B0603050302020204" pitchFamily="34" charset="0"/>
              <a:cs typeface="Times New Roman" pitchFamily="18" charset="0"/>
            </a:endParaRPr>
          </a:p>
          <a:p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Tặng</a:t>
            </a:r>
            <a:r>
              <a:rPr lang="en-US" sz="46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nhiều</a:t>
            </a:r>
            <a:r>
              <a:rPr lang="en-US" sz="46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bài</a:t>
            </a:r>
            <a:r>
              <a:rPr lang="en-US" sz="46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hát</a:t>
            </a:r>
            <a:endParaRPr lang="en-US" sz="4600" b="1" dirty="0" smtClean="0">
              <a:solidFill>
                <a:srgbClr val="0000CC"/>
              </a:solidFill>
              <a:latin typeface="HP001 4 hàng" panose="020B0603050302020204" pitchFamily="34" charset="0"/>
              <a:cs typeface="Times New Roman" pitchFamily="18" charset="0"/>
            </a:endParaRPr>
          </a:p>
          <a:p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Và</a:t>
            </a:r>
            <a:r>
              <a:rPr lang="en-US" sz="46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nhiều</a:t>
            </a:r>
            <a:r>
              <a:rPr lang="en-US" sz="46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bạn</a:t>
            </a:r>
            <a:r>
              <a:rPr lang="en-US" sz="46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khác</a:t>
            </a:r>
            <a:endParaRPr lang="en-US" sz="4600" b="1" dirty="0" smtClean="0">
              <a:solidFill>
                <a:srgbClr val="0000CC"/>
              </a:solidFill>
              <a:latin typeface="HP001 4 hàng" panose="020B0603050302020204" pitchFamily="34" charset="0"/>
              <a:cs typeface="Times New Roman" pitchFamily="18" charset="0"/>
            </a:endParaRPr>
          </a:p>
          <a:p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Tặng</a:t>
            </a:r>
            <a:r>
              <a:rPr lang="en-US" sz="46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nhiều</a:t>
            </a:r>
            <a:r>
              <a:rPr lang="en-US" sz="46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loại</a:t>
            </a:r>
            <a:r>
              <a:rPr lang="en-US" sz="46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đàn</a:t>
            </a:r>
            <a:endParaRPr lang="en-US" sz="4600" b="1" dirty="0" smtClean="0">
              <a:solidFill>
                <a:srgbClr val="0000CC"/>
              </a:solidFill>
              <a:latin typeface="HP001 4 hàng" panose="020B0603050302020204" pitchFamily="34" charset="0"/>
              <a:cs typeface="Times New Roman" pitchFamily="18" charset="0"/>
            </a:endParaRPr>
          </a:p>
          <a:p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Họ</a:t>
            </a:r>
            <a:r>
              <a:rPr lang="en-US" sz="46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rất</a:t>
            </a:r>
            <a:r>
              <a:rPr lang="en-US" sz="46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sẵn</a:t>
            </a:r>
            <a:r>
              <a:rPr lang="en-US" sz="46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sàng</a:t>
            </a:r>
            <a:endParaRPr lang="en-US" sz="4600" b="1" dirty="0" smtClean="0">
              <a:solidFill>
                <a:srgbClr val="0000CC"/>
              </a:solidFill>
              <a:latin typeface="HP001 4 hàng" panose="020B0603050302020204" pitchFamily="34" charset="0"/>
              <a:cs typeface="Times New Roman" pitchFamily="18" charset="0"/>
            </a:endParaRPr>
          </a:p>
          <a:p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Dạy</a:t>
            </a:r>
            <a:r>
              <a:rPr lang="en-US" sz="46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cho</a:t>
            </a:r>
            <a:r>
              <a:rPr lang="en-US" sz="46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gió</a:t>
            </a:r>
            <a:r>
              <a:rPr lang="en-US" sz="46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học</a:t>
            </a:r>
            <a:endParaRPr lang="en-US" sz="4600" b="1" dirty="0" smtClean="0">
              <a:solidFill>
                <a:srgbClr val="0000CC"/>
              </a:solidFill>
              <a:latin typeface="HP001 4 hàng" panose="020B0603050302020204" pitchFamily="34" charset="0"/>
              <a:cs typeface="Times New Roman" pitchFamily="18" charset="0"/>
            </a:endParaRPr>
          </a:p>
          <a:p>
            <a:endParaRPr lang="en-US" sz="4600" b="1" dirty="0" smtClean="0">
              <a:solidFill>
                <a:srgbClr val="0000CC"/>
              </a:solidFill>
              <a:latin typeface="HP001 4 hàng" panose="020B0603050302020204" pitchFamily="34" charset="0"/>
              <a:cs typeface="Times New Roman" pitchFamily="18" charset="0"/>
            </a:endParaRPr>
          </a:p>
          <a:p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Vượt</a:t>
            </a:r>
            <a:r>
              <a:rPr lang="en-US" sz="46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qua </a:t>
            </a:r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khó</a:t>
            </a:r>
            <a:r>
              <a:rPr lang="en-US" sz="46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nhọc</a:t>
            </a:r>
            <a:endParaRPr lang="en-US" sz="4600" b="1" dirty="0" smtClean="0">
              <a:solidFill>
                <a:srgbClr val="0000CC"/>
              </a:solidFill>
              <a:latin typeface="HP001 4 hàng" panose="020B0603050302020204" pitchFamily="34" charset="0"/>
              <a:cs typeface="Times New Roman" pitchFamily="18" charset="0"/>
            </a:endParaRPr>
          </a:p>
          <a:p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Gió</a:t>
            </a:r>
            <a:r>
              <a:rPr lang="en-US" sz="46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học</a:t>
            </a:r>
            <a:r>
              <a:rPr lang="en-US" sz="46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thành</a:t>
            </a:r>
            <a:r>
              <a:rPr lang="en-US" sz="46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công</a:t>
            </a:r>
            <a:endParaRPr lang="en-US" sz="4600" b="1" dirty="0" smtClean="0">
              <a:solidFill>
                <a:srgbClr val="0000CC"/>
              </a:solidFill>
              <a:latin typeface="HP001 4 hàng" panose="020B0603050302020204" pitchFamily="34" charset="0"/>
              <a:cs typeface="Times New Roman" pitchFamily="18" charset="0"/>
            </a:endParaRPr>
          </a:p>
          <a:p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Thổi</a:t>
            </a:r>
            <a:r>
              <a:rPr lang="en-US" sz="46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vào</a:t>
            </a:r>
            <a:r>
              <a:rPr lang="en-US" sz="46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cây</a:t>
            </a:r>
            <a:r>
              <a:rPr lang="en-US" sz="46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thông</a:t>
            </a:r>
            <a:endParaRPr lang="en-US" sz="4600" b="1" dirty="0" smtClean="0">
              <a:solidFill>
                <a:srgbClr val="0000CC"/>
              </a:solidFill>
              <a:latin typeface="HP001 4 hàng" panose="020B0603050302020204" pitchFamily="34" charset="0"/>
              <a:cs typeface="Times New Roman" pitchFamily="18" charset="0"/>
            </a:endParaRPr>
          </a:p>
          <a:p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Thông</a:t>
            </a:r>
            <a:r>
              <a:rPr lang="en-US" sz="46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reo vi </a:t>
            </a:r>
            <a:r>
              <a:rPr lang="en-US" sz="46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vút</a:t>
            </a:r>
            <a:r>
              <a:rPr lang="en-US" sz="46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.</a:t>
            </a:r>
            <a:endParaRPr lang="en-US" sz="4600" b="1" dirty="0">
              <a:solidFill>
                <a:srgbClr val="0000CC"/>
              </a:solidFill>
              <a:latin typeface="HP001 4 hàng" panose="020B0603050302020204" pitchFamily="34" charset="0"/>
              <a:cs typeface="Times New Roman" pitchFamily="18" charset="0"/>
            </a:endParaRPr>
          </a:p>
          <a:p>
            <a:r>
              <a:rPr lang="en-US" sz="4600" b="1" i="1" dirty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600" b="1" i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         </a:t>
            </a:r>
            <a:r>
              <a:rPr lang="en-US" sz="4600" b="1" i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(</a:t>
            </a:r>
            <a:r>
              <a:rPr lang="en-US" sz="4600" b="1" i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Võ</a:t>
            </a:r>
            <a:r>
              <a:rPr lang="en-US" sz="4600" b="1" i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600" b="1" i="1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Quảng</a:t>
            </a:r>
            <a:r>
              <a:rPr lang="en-US" sz="4600" b="1" i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)</a:t>
            </a:r>
            <a:endParaRPr lang="vi-VN" sz="4600" b="1" i="1" dirty="0">
              <a:solidFill>
                <a:srgbClr val="FF0000"/>
              </a:solidFill>
              <a:latin typeface="HP001 4 hàng" panose="020B060305030202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00657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4624481" y="626233"/>
            <a:ext cx="7102585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27: NHỮNG CHIẾC ÁO ẤM (T3)</a:t>
            </a:r>
          </a:p>
        </p:txBody>
      </p:sp>
      <p:sp>
        <p:nvSpPr>
          <p:cNvPr id="2" name="Rectangle 1"/>
          <p:cNvSpPr/>
          <p:nvPr/>
        </p:nvSpPr>
        <p:spPr>
          <a:xfrm>
            <a:off x="2060827" y="2489199"/>
            <a:ext cx="120210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54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t</a:t>
            </a:r>
            <a:r>
              <a:rPr lang="nl-NL" sz="54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r</a:t>
            </a:r>
            <a:r>
              <a:rPr lang="nl-NL" sz="54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úc </a:t>
            </a:r>
            <a:r>
              <a:rPr lang="nl-NL" sz="54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x</a:t>
            </a:r>
            <a:r>
              <a:rPr lang="nl-NL" sz="54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anh, ch</a:t>
            </a:r>
            <a:r>
              <a:rPr lang="nl-NL" sz="54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iếc</a:t>
            </a:r>
            <a:r>
              <a:rPr lang="nl-NL" sz="54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nl-NL" sz="54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s</a:t>
            </a:r>
            <a:r>
              <a:rPr lang="nl-NL" sz="54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áo, </a:t>
            </a:r>
            <a:r>
              <a:rPr lang="nl-NL" sz="54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s</a:t>
            </a:r>
            <a:r>
              <a:rPr lang="nl-NL" sz="54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ẵn </a:t>
            </a:r>
            <a:r>
              <a:rPr lang="nl-NL" sz="54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s</a:t>
            </a:r>
            <a:r>
              <a:rPr lang="nl-NL" sz="54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àng, vi v</a:t>
            </a:r>
            <a:r>
              <a:rPr lang="nl-NL" sz="54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út</a:t>
            </a:r>
            <a:endParaRPr lang="vi-VN" sz="5400" b="1" dirty="0">
              <a:solidFill>
                <a:srgbClr val="FF0000"/>
              </a:solidFill>
              <a:latin typeface="HP001 4 hàng" panose="020B0603050302020204" pitchFamily="34" charset="0"/>
              <a:cs typeface="Times New Roman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508919" y="1444040"/>
            <a:ext cx="4191000" cy="677108"/>
            <a:chOff x="1508919" y="1888664"/>
            <a:chExt cx="3733800" cy="677108"/>
          </a:xfrm>
        </p:grpSpPr>
        <p:sp>
          <p:nvSpPr>
            <p:cNvPr id="20" name="Rectangle 19"/>
            <p:cNvSpPr/>
            <p:nvPr/>
          </p:nvSpPr>
          <p:spPr>
            <a:xfrm>
              <a:off x="1508919" y="1888664"/>
              <a:ext cx="37338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Viết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từ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khó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1673234" y="2519755"/>
              <a:ext cx="26068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2" name="Rectangle 21"/>
          <p:cNvSpPr/>
          <p:nvPr/>
        </p:nvSpPr>
        <p:spPr>
          <a:xfrm>
            <a:off x="1458575" y="4422517"/>
            <a:ext cx="102684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Hai bạn trong bàn đổi vở và soát lỗi cho nhau.</a:t>
            </a:r>
            <a:endParaRPr lang="vi-VN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356519" y="3346580"/>
            <a:ext cx="7086600" cy="677108"/>
            <a:chOff x="1508919" y="1888664"/>
            <a:chExt cx="6313517" cy="677108"/>
          </a:xfrm>
        </p:grpSpPr>
        <p:sp>
          <p:nvSpPr>
            <p:cNvPr id="24" name="Rectangle 23"/>
            <p:cNvSpPr/>
            <p:nvPr/>
          </p:nvSpPr>
          <p:spPr>
            <a:xfrm>
              <a:off x="1508919" y="1888664"/>
              <a:ext cx="6313517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3.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Đổi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vở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soát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lỗi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cho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nhau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1673227" y="2519755"/>
              <a:ext cx="496934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5381804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49784" y="1813709"/>
            <a:ext cx="1377369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Làm bài tập a hoặc b: </a:t>
            </a:r>
          </a:p>
          <a:p>
            <a:r>
              <a:rPr lang="nl-NL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a. Chọn </a:t>
            </a:r>
            <a:r>
              <a:rPr lang="nl-NL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nl-NL" sz="4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hoặc </a:t>
            </a:r>
            <a:r>
              <a:rPr lang="nl-NL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nl-NL" sz="4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thay cho ô vuông.</a:t>
            </a:r>
            <a:endParaRPr lang="vi-VN" sz="4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549784" y="683990"/>
            <a:ext cx="4191000" cy="707886"/>
            <a:chOff x="1508919" y="1888664"/>
            <a:chExt cx="3733800" cy="707886"/>
          </a:xfrm>
        </p:grpSpPr>
        <p:sp>
          <p:nvSpPr>
            <p:cNvPr id="20" name="Rectangle 19"/>
            <p:cNvSpPr/>
            <p:nvPr/>
          </p:nvSpPr>
          <p:spPr>
            <a:xfrm>
              <a:off x="1508919" y="1888664"/>
              <a:ext cx="373380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4. </a:t>
              </a:r>
              <a:r>
                <a:rPr lang="en-US" sz="40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40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40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40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1673234" y="2519755"/>
              <a:ext cx="2362477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49784" y="4163211"/>
            <a:ext cx="7188848" cy="3304389"/>
          </a:xfrm>
        </p:spPr>
        <p:txBody>
          <a:bodyPr/>
          <a:lstStyle/>
          <a:p>
            <a:pPr marL="0" indent="0">
              <a:buNone/>
            </a:pP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rơi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tách</a:t>
            </a:r>
            <a:endParaRPr lang="en-US" sz="40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au</a:t>
            </a:r>
            <a:endParaRPr lang="en-US" sz="40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ô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đẩy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40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40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ếp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lượt</a:t>
            </a:r>
            <a:endParaRPr lang="en-US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8874271" y="4151829"/>
            <a:ext cx="7188848" cy="3849171"/>
          </a:xfrm>
        </p:spPr>
        <p:txBody>
          <a:bodyPr/>
          <a:lstStyle/>
          <a:p>
            <a:pPr marL="0" indent="0">
              <a:buNone/>
            </a:pP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ân</a:t>
            </a:r>
            <a:endParaRPr lang="en-US" sz="40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dàn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lá</a:t>
            </a:r>
            <a:endParaRPr lang="en-US" sz="40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rơi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oá</a:t>
            </a:r>
            <a:endParaRPr lang="en-US" sz="40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Bong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bóng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phập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phồng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  (</a:t>
            </a:r>
            <a:r>
              <a:rPr lang="en-US" sz="40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Diệu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96619" y="5105400"/>
            <a:ext cx="304800" cy="5334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3236119" y="5791200"/>
            <a:ext cx="304800" cy="5334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616327" y="6489700"/>
            <a:ext cx="438691" cy="5334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1719719" y="4343400"/>
            <a:ext cx="304800" cy="5334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12240419" y="5791200"/>
            <a:ext cx="304800" cy="5334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29583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35402" y="2601820"/>
            <a:ext cx="137736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b.Chọn tiếng chứa </a:t>
            </a:r>
            <a:r>
              <a:rPr lang="nl-NL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ao</a:t>
            </a:r>
            <a:r>
              <a:rPr lang="nl-NL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hoặc </a:t>
            </a:r>
            <a:r>
              <a:rPr lang="nl-NL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au</a:t>
            </a:r>
            <a:r>
              <a:rPr lang="nl-NL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thay cho ô vuông.</a:t>
            </a:r>
            <a:endParaRPr lang="vi-VN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536136" y="838200"/>
            <a:ext cx="4191000" cy="677108"/>
            <a:chOff x="1508919" y="1888664"/>
            <a:chExt cx="3733800" cy="677108"/>
          </a:xfrm>
        </p:grpSpPr>
        <p:sp>
          <p:nvSpPr>
            <p:cNvPr id="20" name="Rectangle 19"/>
            <p:cNvSpPr/>
            <p:nvPr/>
          </p:nvSpPr>
          <p:spPr>
            <a:xfrm>
              <a:off x="1508919" y="1888664"/>
              <a:ext cx="37338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4.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1673234" y="2519755"/>
              <a:ext cx="2362477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585119" y="3538804"/>
            <a:ext cx="13639800" cy="5071796"/>
          </a:xfrm>
        </p:spPr>
        <p:txBody>
          <a:bodyPr/>
          <a:lstStyle/>
          <a:p>
            <a:pPr algn="just"/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dừa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toả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(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tào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   </a:t>
            </a:r>
          </a:p>
          <a:p>
            <a:pPr algn="just"/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Dang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gật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endParaRPr lang="en-US" sz="40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dừa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phếch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endParaRPr lang="en-US" sz="40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dừa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lợn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cau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nở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4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dừa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chải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tào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 (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vàu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r"/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(</a:t>
            </a:r>
            <a:r>
              <a:rPr lang="en-US" sz="40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Đăng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en-US" sz="4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519319" y="3733800"/>
            <a:ext cx="854933" cy="5334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9374252" y="5867400"/>
            <a:ext cx="854933" cy="5334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7765986" y="6629400"/>
            <a:ext cx="854933" cy="5334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2111120" y="7315200"/>
            <a:ext cx="854933" cy="5334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389693" y="7366000"/>
            <a:ext cx="854933" cy="5334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04028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6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  <a:endParaRPr lang="en-US" sz="32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4410791" y="1266918"/>
            <a:ext cx="7219801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27: NHỮNG CHIẾC ÁO ẤM(T3)</a:t>
            </a:r>
          </a:p>
        </p:txBody>
      </p:sp>
      <p:sp>
        <p:nvSpPr>
          <p:cNvPr id="2" name="Rectangle 1"/>
          <p:cNvSpPr/>
          <p:nvPr/>
        </p:nvSpPr>
        <p:spPr>
          <a:xfrm>
            <a:off x="1299874" y="2940746"/>
            <a:ext cx="137736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3: Tìm các tiếng ghép được với mỗi tiếng sau để tạo từ.</a:t>
            </a:r>
            <a:endParaRPr lang="vi-VN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280319" y="2181994"/>
            <a:ext cx="4343400" cy="714534"/>
            <a:chOff x="1508919" y="1888664"/>
            <a:chExt cx="3733800" cy="677108"/>
          </a:xfrm>
        </p:grpSpPr>
        <p:sp>
          <p:nvSpPr>
            <p:cNvPr id="20" name="Rectangle 19"/>
            <p:cNvSpPr/>
            <p:nvPr/>
          </p:nvSpPr>
          <p:spPr>
            <a:xfrm>
              <a:off x="1508919" y="1888664"/>
              <a:ext cx="37338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4.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1673234" y="2519755"/>
              <a:ext cx="2362477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" name="Rectangle 2"/>
          <p:cNvSpPr/>
          <p:nvPr/>
        </p:nvSpPr>
        <p:spPr>
          <a:xfrm>
            <a:off x="1691796" y="3913533"/>
            <a:ext cx="1031636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xao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sào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xào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607083" y="5522655"/>
            <a:ext cx="1031636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nhãng</a:t>
            </a:r>
            <a:r>
              <a:rPr lang="en-US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siêu</a:t>
            </a:r>
            <a:r>
              <a:rPr lang="en-US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endParaRPr lang="en-US" sz="4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xao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xuyến</a:t>
            </a:r>
            <a:r>
              <a:rPr lang="en-US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xao</a:t>
            </a:r>
            <a:r>
              <a:rPr lang="en-US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xôn</a:t>
            </a:r>
            <a:r>
              <a:rPr lang="en-US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xao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4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ào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sào</a:t>
            </a:r>
            <a:r>
              <a:rPr lang="en-US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sào</a:t>
            </a:r>
            <a:r>
              <a:rPr lang="en-US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sào</a:t>
            </a:r>
            <a:r>
              <a:rPr lang="en-US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ruộng</a:t>
            </a:r>
            <a:r>
              <a:rPr lang="en-US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 </a:t>
            </a:r>
            <a:endParaRPr lang="en-US" sz="4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ào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xào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xạc</a:t>
            </a:r>
            <a:r>
              <a:rPr lang="en-US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xào</a:t>
            </a:r>
            <a:r>
              <a:rPr lang="en-US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r>
              <a:rPr lang="en-US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lào</a:t>
            </a:r>
            <a:r>
              <a:rPr lang="en-US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xào</a:t>
            </a:r>
            <a:r>
              <a:rPr lang="en-US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xì</a:t>
            </a:r>
            <a:r>
              <a:rPr lang="en-US" sz="4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xào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4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77494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6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  <a:endParaRPr lang="en-US" sz="32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4410791" y="1266918"/>
            <a:ext cx="7219801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29: NGÔI NHÀ TRONG CỎ (T3)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280319" y="1651888"/>
            <a:ext cx="4343400" cy="677108"/>
            <a:chOff x="1508919" y="1888664"/>
            <a:chExt cx="3733800" cy="641642"/>
          </a:xfrm>
        </p:grpSpPr>
        <p:sp>
          <p:nvSpPr>
            <p:cNvPr id="20" name="Rectangle 19"/>
            <p:cNvSpPr/>
            <p:nvPr/>
          </p:nvSpPr>
          <p:spPr>
            <a:xfrm>
              <a:off x="1508919" y="1888664"/>
              <a:ext cx="3733800" cy="6416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5. Vận dụng.</a:t>
              </a:r>
              <a:endParaRPr lang="en-US" sz="3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1639930" y="2519755"/>
              <a:ext cx="2096168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3" name="Rectangle 22"/>
          <p:cNvSpPr/>
          <p:nvPr/>
        </p:nvSpPr>
        <p:spPr>
          <a:xfrm>
            <a:off x="1280319" y="2667000"/>
            <a:ext cx="14097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Kể lại cho người thân nghe câu chuyện Hàng xóm của tắc kè và nêu cảm nghĩ của em về câu chuyện.</a:t>
            </a:r>
            <a:endParaRPr lang="vi-VN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87955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Anh dep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WordArt 3"/>
          <p:cNvSpPr>
            <a:spLocks noChangeArrowheads="1" noChangeShapeType="1" noTextEdit="1"/>
          </p:cNvSpPr>
          <p:nvPr/>
        </p:nvSpPr>
        <p:spPr bwMode="auto">
          <a:xfrm>
            <a:off x="3947319" y="3657600"/>
            <a:ext cx="89154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5700" kern="10" dirty="0" err="1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Chúc</a:t>
            </a:r>
            <a:r>
              <a:rPr lang="en-US" sz="5700" kern="10" dirty="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en-US" sz="5700" kern="10" dirty="0" err="1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các</a:t>
            </a:r>
            <a:r>
              <a:rPr lang="en-US" sz="5700" kern="10" dirty="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en-US" sz="5700" kern="10" dirty="0" err="1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em</a:t>
            </a:r>
            <a:r>
              <a:rPr lang="en-US" sz="5700" kern="10" dirty="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en-US" sz="5700" kern="10" dirty="0" err="1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chăm</a:t>
            </a:r>
            <a:r>
              <a:rPr lang="en-US" sz="5700" kern="10" dirty="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en-US" sz="5700" kern="10" dirty="0" err="1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ngoan</a:t>
            </a:r>
            <a:r>
              <a:rPr lang="en-US" sz="5700" kern="10" dirty="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,</a:t>
            </a:r>
          </a:p>
          <a:p>
            <a:pPr algn="ctr"/>
            <a:r>
              <a:rPr lang="en-US" sz="5700" kern="10" dirty="0" err="1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học</a:t>
            </a:r>
            <a:r>
              <a:rPr lang="en-US" sz="5700" kern="10" dirty="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en-US" sz="5700" kern="10" dirty="0" err="1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giỏi</a:t>
            </a:r>
            <a:r>
              <a:rPr lang="en-US" sz="5700" kern="10" dirty="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!</a:t>
            </a:r>
            <a:endParaRPr lang="en-US" sz="5700" kern="10" dirty="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3,1047787239,C:\Users\Tailieu\Documents\Bai giang duong truong son_pptx\Media.ppcx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9740</TotalTime>
  <Words>502</Words>
  <Application>Microsoft Office PowerPoint</Application>
  <PresentationFormat>Custom</PresentationFormat>
  <Paragraphs>90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HP001 4 hàng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Admin</cp:lastModifiedBy>
  <cp:revision>1121</cp:revision>
  <dcterms:created xsi:type="dcterms:W3CDTF">2008-09-09T22:52:10Z</dcterms:created>
  <dcterms:modified xsi:type="dcterms:W3CDTF">2026-05-21T02:09:16Z</dcterms:modified>
</cp:coreProperties>
</file>