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5" r:id="rId2"/>
    <p:sldId id="257" r:id="rId3"/>
    <p:sldId id="284" r:id="rId4"/>
    <p:sldId id="285" r:id="rId5"/>
    <p:sldId id="302" r:id="rId6"/>
    <p:sldId id="293" r:id="rId7"/>
    <p:sldId id="303" r:id="rId8"/>
    <p:sldId id="297" r:id="rId9"/>
    <p:sldId id="299" r:id="rId10"/>
    <p:sldId id="300" r:id="rId11"/>
    <p:sldId id="301" r:id="rId12"/>
    <p:sldId id="268" r:id="rId13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DB69"/>
    <a:srgbClr val="FF3399"/>
    <a:srgbClr val="88DFE8"/>
    <a:srgbClr val="FFCC2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7" y="13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82085" y="1143000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200" b="1" smtClean="0">
                <a:solidFill>
                  <a:srgbClr val="002060"/>
                </a:solidFill>
                <a:latin typeface="Times New Roman" pitchFamily="18" charset="0"/>
              </a:rPr>
              <a:t>……</a:t>
            </a:r>
            <a:endParaRPr lang="en-US" altLang="en-US" sz="32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96219" y="4963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LÀM BIỂN BÁO GIAO THÔNG (T1)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510691" y="2971800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5" y="649705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6049872" y="1790699"/>
            <a:ext cx="46792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95019" y="7051969"/>
            <a:ext cx="6934199" cy="13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 viên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:……………………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Lớp: 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………………</a:t>
            </a:r>
            <a:endParaRPr lang="en-US" sz="48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098294" y="1510035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6265598" y="7043280"/>
            <a:ext cx="621323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defTabSz="914400">
              <a:spcBef>
                <a:spcPct val="50000"/>
              </a:spcBef>
            </a:pPr>
            <a:r>
              <a:rPr lang="en-US" altLang="en-US" sz="2585" b="1" u="sng" dirty="0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200" b="1" u="sng" dirty="0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Ý </a:t>
            </a:r>
            <a:r>
              <a:rPr lang="en-US" altLang="en-US" sz="3200" b="1" u="sng" dirty="0" err="1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nghĩa</a:t>
            </a:r>
            <a:r>
              <a:rPr lang="en-US" altLang="en-US" sz="3200" b="1" dirty="0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16" name="Group 43"/>
          <p:cNvGrpSpPr>
            <a:grpSpLocks/>
          </p:cNvGrpSpPr>
          <p:nvPr/>
        </p:nvGrpSpPr>
        <p:grpSpPr bwMode="auto">
          <a:xfrm>
            <a:off x="2651919" y="4419600"/>
            <a:ext cx="1752599" cy="3886200"/>
            <a:chOff x="159" y="1455"/>
            <a:chExt cx="609" cy="1569"/>
          </a:xfrm>
        </p:grpSpPr>
        <p:grpSp>
          <p:nvGrpSpPr>
            <p:cNvPr id="17" name="Group 21"/>
            <p:cNvGrpSpPr>
              <a:grpSpLocks/>
            </p:cNvGrpSpPr>
            <p:nvPr/>
          </p:nvGrpSpPr>
          <p:grpSpPr bwMode="auto">
            <a:xfrm>
              <a:off x="159" y="1455"/>
              <a:ext cx="609" cy="417"/>
              <a:chOff x="3264" y="768"/>
              <a:chExt cx="1954" cy="1877"/>
            </a:xfrm>
          </p:grpSpPr>
          <p:sp>
            <p:nvSpPr>
              <p:cNvPr id="19" name="Rectangle 22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1954" cy="1877"/>
              </a:xfrm>
              <a:prstGeom prst="rect">
                <a:avLst/>
              </a:prstGeom>
              <a:solidFill>
                <a:srgbClr val="0099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/>
                <a:endParaRPr lang="en-US" sz="1662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  <p:sp>
            <p:nvSpPr>
              <p:cNvPr id="20" name="AutoShape 23"/>
              <p:cNvSpPr>
                <a:spLocks noChangeArrowheads="1"/>
              </p:cNvSpPr>
              <p:nvPr/>
            </p:nvSpPr>
            <p:spPr bwMode="auto">
              <a:xfrm>
                <a:off x="3522" y="908"/>
                <a:ext cx="1431" cy="1431"/>
              </a:xfrm>
              <a:prstGeom prst="flowChartExtra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/>
                <a:endParaRPr lang="en-US" sz="1662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  <p:grpSp>
            <p:nvGrpSpPr>
              <p:cNvPr id="21" name="Group 24"/>
              <p:cNvGrpSpPr>
                <a:grpSpLocks/>
              </p:cNvGrpSpPr>
              <p:nvPr/>
            </p:nvGrpSpPr>
            <p:grpSpPr bwMode="auto">
              <a:xfrm>
                <a:off x="3882" y="1504"/>
                <a:ext cx="621" cy="708"/>
                <a:chOff x="6894" y="5094"/>
                <a:chExt cx="3192" cy="3639"/>
              </a:xfrm>
            </p:grpSpPr>
            <p:sp>
              <p:nvSpPr>
                <p:cNvPr id="22" name="Oval 25"/>
                <p:cNvSpPr>
                  <a:spLocks noChangeArrowheads="1"/>
                </p:cNvSpPr>
                <p:nvPr/>
              </p:nvSpPr>
              <p:spPr bwMode="auto">
                <a:xfrm>
                  <a:off x="8204" y="5094"/>
                  <a:ext cx="584" cy="534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3" name="Freeform 26"/>
                <p:cNvSpPr>
                  <a:spLocks/>
                </p:cNvSpPr>
                <p:nvPr/>
              </p:nvSpPr>
              <p:spPr bwMode="auto">
                <a:xfrm>
                  <a:off x="7935" y="5754"/>
                  <a:ext cx="1512" cy="1382"/>
                </a:xfrm>
                <a:custGeom>
                  <a:avLst/>
                  <a:gdLst>
                    <a:gd name="T0" fmla="*/ 19 w 1919"/>
                    <a:gd name="T1" fmla="*/ 1050 h 1920"/>
                    <a:gd name="T2" fmla="*/ 190 w 1919"/>
                    <a:gd name="T3" fmla="*/ 150 h 1920"/>
                    <a:gd name="T4" fmla="*/ 1159 w 1919"/>
                    <a:gd name="T5" fmla="*/ 150 h 1920"/>
                    <a:gd name="T6" fmla="*/ 1900 w 1919"/>
                    <a:gd name="T7" fmla="*/ 1050 h 1920"/>
                    <a:gd name="T8" fmla="*/ 1273 w 1919"/>
                    <a:gd name="T9" fmla="*/ 690 h 1920"/>
                    <a:gd name="T10" fmla="*/ 1273 w 1919"/>
                    <a:gd name="T11" fmla="*/ 1590 h 1920"/>
                    <a:gd name="T12" fmla="*/ 418 w 1919"/>
                    <a:gd name="T13" fmla="*/ 1770 h 1920"/>
                    <a:gd name="T14" fmla="*/ 475 w 1919"/>
                    <a:gd name="T15" fmla="*/ 690 h 1920"/>
                    <a:gd name="T16" fmla="*/ 76 w 1919"/>
                    <a:gd name="T17" fmla="*/ 1590 h 1920"/>
                    <a:gd name="T18" fmla="*/ 19 w 1919"/>
                    <a:gd name="T19" fmla="*/ 1050 h 19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19" h="1920">
                      <a:moveTo>
                        <a:pt x="19" y="1050"/>
                      </a:moveTo>
                      <a:cubicBezTo>
                        <a:pt x="38" y="810"/>
                        <a:pt x="0" y="300"/>
                        <a:pt x="190" y="150"/>
                      </a:cubicBezTo>
                      <a:cubicBezTo>
                        <a:pt x="380" y="0"/>
                        <a:pt x="874" y="0"/>
                        <a:pt x="1159" y="150"/>
                      </a:cubicBezTo>
                      <a:cubicBezTo>
                        <a:pt x="1444" y="300"/>
                        <a:pt x="1881" y="960"/>
                        <a:pt x="1900" y="1050"/>
                      </a:cubicBezTo>
                      <a:cubicBezTo>
                        <a:pt x="1919" y="1140"/>
                        <a:pt x="1378" y="600"/>
                        <a:pt x="1273" y="690"/>
                      </a:cubicBezTo>
                      <a:cubicBezTo>
                        <a:pt x="1168" y="780"/>
                        <a:pt x="1416" y="1410"/>
                        <a:pt x="1273" y="1590"/>
                      </a:cubicBezTo>
                      <a:cubicBezTo>
                        <a:pt x="1130" y="1770"/>
                        <a:pt x="551" y="1920"/>
                        <a:pt x="418" y="1770"/>
                      </a:cubicBezTo>
                      <a:cubicBezTo>
                        <a:pt x="285" y="1620"/>
                        <a:pt x="532" y="720"/>
                        <a:pt x="475" y="690"/>
                      </a:cubicBezTo>
                      <a:cubicBezTo>
                        <a:pt x="418" y="660"/>
                        <a:pt x="133" y="1560"/>
                        <a:pt x="76" y="1590"/>
                      </a:cubicBezTo>
                      <a:cubicBezTo>
                        <a:pt x="19" y="1620"/>
                        <a:pt x="0" y="1290"/>
                        <a:pt x="19" y="105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4" name="Freeform 27"/>
                <p:cNvSpPr>
                  <a:spLocks/>
                </p:cNvSpPr>
                <p:nvPr/>
              </p:nvSpPr>
              <p:spPr bwMode="auto">
                <a:xfrm>
                  <a:off x="7892" y="6894"/>
                  <a:ext cx="1729" cy="1620"/>
                </a:xfrm>
                <a:custGeom>
                  <a:avLst/>
                  <a:gdLst>
                    <a:gd name="T0" fmla="*/ 465 w 2004"/>
                    <a:gd name="T1" fmla="*/ 240 h 2220"/>
                    <a:gd name="T2" fmla="*/ 9 w 2004"/>
                    <a:gd name="T3" fmla="*/ 1860 h 2220"/>
                    <a:gd name="T4" fmla="*/ 408 w 2004"/>
                    <a:gd name="T5" fmla="*/ 2040 h 2220"/>
                    <a:gd name="T6" fmla="*/ 693 w 2004"/>
                    <a:gd name="T7" fmla="*/ 780 h 2220"/>
                    <a:gd name="T8" fmla="*/ 1149 w 2004"/>
                    <a:gd name="T9" fmla="*/ 780 h 2220"/>
                    <a:gd name="T10" fmla="*/ 1491 w 2004"/>
                    <a:gd name="T11" fmla="*/ 1500 h 2220"/>
                    <a:gd name="T12" fmla="*/ 2004 w 2004"/>
                    <a:gd name="T13" fmla="*/ 1500 h 2220"/>
                    <a:gd name="T14" fmla="*/ 1491 w 2004"/>
                    <a:gd name="T15" fmla="*/ 420 h 2220"/>
                    <a:gd name="T16" fmla="*/ 465 w 2004"/>
                    <a:gd name="T17" fmla="*/ 240 h 2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04" h="2220">
                      <a:moveTo>
                        <a:pt x="465" y="240"/>
                      </a:moveTo>
                      <a:cubicBezTo>
                        <a:pt x="218" y="480"/>
                        <a:pt x="18" y="1560"/>
                        <a:pt x="9" y="1860"/>
                      </a:cubicBezTo>
                      <a:cubicBezTo>
                        <a:pt x="0" y="2160"/>
                        <a:pt x="294" y="2220"/>
                        <a:pt x="408" y="2040"/>
                      </a:cubicBezTo>
                      <a:cubicBezTo>
                        <a:pt x="522" y="1860"/>
                        <a:pt x="569" y="990"/>
                        <a:pt x="693" y="780"/>
                      </a:cubicBezTo>
                      <a:cubicBezTo>
                        <a:pt x="817" y="570"/>
                        <a:pt x="1016" y="660"/>
                        <a:pt x="1149" y="780"/>
                      </a:cubicBezTo>
                      <a:cubicBezTo>
                        <a:pt x="1282" y="900"/>
                        <a:pt x="1348" y="1380"/>
                        <a:pt x="1491" y="1500"/>
                      </a:cubicBezTo>
                      <a:cubicBezTo>
                        <a:pt x="1634" y="1620"/>
                        <a:pt x="2004" y="1680"/>
                        <a:pt x="2004" y="1500"/>
                      </a:cubicBezTo>
                      <a:cubicBezTo>
                        <a:pt x="2004" y="1320"/>
                        <a:pt x="1728" y="600"/>
                        <a:pt x="1491" y="420"/>
                      </a:cubicBezTo>
                      <a:cubicBezTo>
                        <a:pt x="1254" y="240"/>
                        <a:pt x="712" y="0"/>
                        <a:pt x="465" y="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5" name="Rectangle 28"/>
                <p:cNvSpPr>
                  <a:spLocks noChangeArrowheads="1"/>
                </p:cNvSpPr>
                <p:nvPr/>
              </p:nvSpPr>
              <p:spPr bwMode="auto">
                <a:xfrm>
                  <a:off x="6894" y="7434"/>
                  <a:ext cx="285" cy="126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6" name="Rectangle 29"/>
                <p:cNvSpPr>
                  <a:spLocks noChangeArrowheads="1"/>
                </p:cNvSpPr>
                <p:nvPr/>
              </p:nvSpPr>
              <p:spPr bwMode="auto">
                <a:xfrm>
                  <a:off x="7692" y="7434"/>
                  <a:ext cx="285" cy="126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7" name="Rectangle 30"/>
                <p:cNvSpPr>
                  <a:spLocks noChangeArrowheads="1"/>
                </p:cNvSpPr>
                <p:nvPr/>
              </p:nvSpPr>
              <p:spPr bwMode="auto">
                <a:xfrm>
                  <a:off x="9117" y="7473"/>
                  <a:ext cx="285" cy="126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9801" y="7434"/>
                  <a:ext cx="285" cy="126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en-US" sz="1662">
                    <a:solidFill>
                      <a:prstClr val="black"/>
                    </a:solidFill>
                    <a:latin typeface="Trebuchet MS" panose="020B0603020202020204"/>
                  </a:endParaRPr>
                </a:p>
              </p:txBody>
            </p:sp>
          </p:grpSp>
        </p:grpSp>
        <p:pic>
          <p:nvPicPr>
            <p:cNvPr id="18" name="Picture 33" descr="bebbuy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81" r="17314"/>
            <a:stretch>
              <a:fillRect/>
            </a:stretch>
          </p:blipFill>
          <p:spPr bwMode="auto">
            <a:xfrm>
              <a:off x="159" y="2452"/>
              <a:ext cx="609" cy="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WordArt 56"/>
          <p:cNvSpPr>
            <a:spLocks noChangeArrowheads="1" noChangeShapeType="1" noTextEdit="1"/>
          </p:cNvSpPr>
          <p:nvPr/>
        </p:nvSpPr>
        <p:spPr bwMode="auto">
          <a:xfrm>
            <a:off x="4998134" y="3251627"/>
            <a:ext cx="5363966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defTabSz="914400"/>
            <a:r>
              <a:rPr lang="en-US" sz="2215" b="1" i="1" kern="10" dirty="0" err="1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215" b="1" i="1" kern="10" dirty="0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15" b="1" i="1" kern="10" dirty="0" err="1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215" b="1" i="1" kern="10" dirty="0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15" b="1" i="1" kern="10" dirty="0" err="1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215" b="1" i="1" kern="10" dirty="0">
                <a:ln w="12700">
                  <a:solidFill>
                    <a:srgbClr val="99CA3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Rectangle 57"/>
          <p:cNvSpPr>
            <a:spLocks noChangeArrowheads="1"/>
          </p:cNvSpPr>
          <p:nvPr/>
        </p:nvSpPr>
        <p:spPr bwMode="auto">
          <a:xfrm>
            <a:off x="6157119" y="4292417"/>
            <a:ext cx="619190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/>
            <a:r>
              <a:rPr lang="nl-NL" altLang="en-US" sz="3200" b="1" dirty="0">
                <a:solidFill>
                  <a:srgbClr val="99CA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nl-NL" altLang="en-US" sz="3200" b="1" u="sng" dirty="0">
                <a:solidFill>
                  <a:srgbClr val="99CA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Đặc điểm </a:t>
            </a:r>
            <a:r>
              <a:rPr lang="nl-NL" altLang="en-US" sz="3200" b="1" u="sng" dirty="0" smtClean="0">
                <a:solidFill>
                  <a:srgbClr val="99CA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 biển báo</a:t>
            </a:r>
            <a:r>
              <a:rPr lang="nl-NL" altLang="en-US" sz="3200" b="1" dirty="0" smtClean="0">
                <a:solidFill>
                  <a:srgbClr val="99CA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NL" altLang="en-US" sz="3200" b="1" dirty="0">
              <a:solidFill>
                <a:srgbClr val="99CA3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Hình chữ nhật hoặc hình vuông.</a:t>
            </a:r>
          </a:p>
          <a:p>
            <a:pPr defTabSz="914400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Nền màu xanh lam.</a:t>
            </a:r>
          </a:p>
          <a:p>
            <a:pPr defTabSz="914400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Ở giữa có hình vẽ hoặc chữ chỉ dẫn màu trắng hoặc vàng.</a:t>
            </a:r>
            <a:endParaRPr lang="en-US" alt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 descr="Biển báo nơi đỗ xe dành cho người tàn tật R.4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815" y="5475630"/>
            <a:ext cx="3727991" cy="144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 Box 14"/>
          <p:cNvSpPr txBox="1">
            <a:spLocks noChangeArrowheads="1"/>
          </p:cNvSpPr>
          <p:nvPr/>
        </p:nvSpPr>
        <p:spPr bwMode="auto">
          <a:xfrm>
            <a:off x="1906549" y="2140772"/>
            <a:ext cx="13112269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492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88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yêu cây xanh- Bài hát cực hay cho thiếu nhi về môi trườ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941" b="1985"/>
          <a:stretch/>
        </p:blipFill>
        <p:spPr>
          <a:xfrm>
            <a:off x="975519" y="685800"/>
            <a:ext cx="14325600" cy="7543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27919" y="2454480"/>
            <a:ext cx="14190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just"/>
            <a:endParaRPr lang="en-US" sz="3600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261519" y="3648947"/>
            <a:ext cx="7848600" cy="2667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49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27919" y="2365246"/>
            <a:ext cx="14190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just"/>
            <a:endParaRPr lang="en-US" sz="3600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919" y="3657600"/>
            <a:ext cx="13030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3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881983" y="1440869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918814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CẤM ĐI NGƯỢC CHIỀU</a:t>
            </a:r>
          </a:p>
        </p:txBody>
      </p: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5499024" y="6942075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nl-NL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CẤM NGƯỜI ĐI BỘ</a:t>
            </a:r>
            <a:endParaRPr lang="en-US" altLang="en-US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ctangle 52"/>
          <p:cNvSpPr>
            <a:spLocks noChangeArrowheads="1"/>
          </p:cNvSpPr>
          <p:nvPr/>
        </p:nvSpPr>
        <p:spPr bwMode="auto">
          <a:xfrm>
            <a:off x="10890821" y="6942075"/>
            <a:ext cx="495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nl-NL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CẤM NGƯỜI ĐI </a:t>
            </a:r>
            <a:r>
              <a:rPr lang="nl-NL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XE ĐẠP</a:t>
            </a:r>
            <a:endParaRPr lang="en-US" altLang="en-US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1" t="18929" r="73126" b="64107"/>
          <a:stretch>
            <a:fillRect/>
          </a:stretch>
        </p:blipFill>
        <p:spPr bwMode="auto">
          <a:xfrm>
            <a:off x="975519" y="2971800"/>
            <a:ext cx="3657600" cy="330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Biển báo cấm xe đạp P.110a, P.110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3053060"/>
            <a:ext cx="4495800" cy="29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Biển báo cấm người đi bộ - Biển báo giao thông số hiệu 1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29" y="2971800"/>
            <a:ext cx="3030690" cy="303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4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101183" y="1302611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6120403" y="6665080"/>
            <a:ext cx="9028316" cy="211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en-US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Ý nghĩa:</a:t>
            </a:r>
            <a:r>
              <a:rPr lang="nl-NL" altLang="en-US" dirty="0">
                <a:solidFill>
                  <a:srgbClr val="92D050"/>
                </a:solidFill>
                <a:cs typeface="Times New Roman" panose="02020603050405020304" pitchFamily="18" charset="0"/>
              </a:rPr>
              <a:t>  </a:t>
            </a:r>
            <a:r>
              <a:rPr lang="nl-NL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Để cung cấp thông tin cảnh báo nguy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 hiểm phía trước cho người tham gia giao thông</a:t>
            </a:r>
            <a:endParaRPr lang="en-US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0" name="WordArt 45"/>
          <p:cNvSpPr>
            <a:spLocks noChangeArrowheads="1" noChangeShapeType="1" noTextEdit="1"/>
          </p:cNvSpPr>
          <p:nvPr/>
        </p:nvSpPr>
        <p:spPr bwMode="auto">
          <a:xfrm>
            <a:off x="5577626" y="3096519"/>
            <a:ext cx="6324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323"/>
              </a:avLst>
            </a:prstTxWarp>
          </a:bodyPr>
          <a:lstStyle/>
          <a:p>
            <a:r>
              <a:rPr lang="en-US" sz="1662" b="1" kern="10" dirty="0" err="1" smtClean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662" b="1" kern="10" dirty="0" smtClean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62" b="1" kern="10" dirty="0" err="1" smtClean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662" b="1" kern="10" dirty="0" smtClean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62" b="1" kern="10" dirty="0" err="1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62" b="1" kern="10" dirty="0" err="1" smtClean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1662" b="1" kern="10" dirty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46"/>
          <p:cNvSpPr>
            <a:spLocks noChangeArrowheads="1"/>
          </p:cNvSpPr>
          <p:nvPr/>
        </p:nvSpPr>
        <p:spPr bwMode="auto">
          <a:xfrm>
            <a:off x="6108370" y="4229543"/>
            <a:ext cx="872351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nl-NL" alt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nl-NL" altLang="en-US" sz="32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lang="nl-NL" altLang="en-US" sz="3200" b="1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 biển báo</a:t>
            </a:r>
            <a:r>
              <a:rPr lang="nl-NL" alt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NL" altLang="en-US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nl-NL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tròn.</a:t>
            </a:r>
          </a:p>
          <a:p>
            <a:pPr algn="l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Viền đỏ, nền màu trắng.</a:t>
            </a:r>
          </a:p>
          <a:p>
            <a:pPr algn="l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 Ở giữa có hình vẽ màu đen hoặc màu trắng.</a:t>
            </a:r>
            <a:endParaRPr lang="en-US" alt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Cam nguoc ch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0667" y="3885362"/>
            <a:ext cx="1640617" cy="1556329"/>
          </a:xfrm>
          <a:prstGeom prst="rect">
            <a:avLst/>
          </a:prstGeom>
        </p:spPr>
      </p:pic>
      <p:pic>
        <p:nvPicPr>
          <p:cNvPr id="16" name="Picture 45" descr="cam nguoi di b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979" y="5441691"/>
            <a:ext cx="3581398" cy="219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iển báo cấm đi xe đạp - Biển báo giao thông số hiệu 110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70" y="7272425"/>
            <a:ext cx="1713914" cy="153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188849" y="2039291"/>
            <a:ext cx="13112269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5812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098294" y="1510035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719" y="6837725"/>
            <a:ext cx="472440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sắt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chắn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93595" y="6898957"/>
            <a:ext cx="454337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ưu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2252607" y="7145178"/>
            <a:ext cx="2895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chậm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5" name="Picture 2" descr="Biển báo giao nhau với đường sắt có rào chắn W.2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01" y="2725298"/>
            <a:ext cx="5897210" cy="359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1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95" y="3136573"/>
            <a:ext cx="3802123" cy="297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Biển báo đi chậm W245a - Ý nghĩa của biển báo - HoaTieu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2119" y="3130477"/>
            <a:ext cx="3656576" cy="297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27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101183" y="1292277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5"/>
          <p:cNvSpPr>
            <a:spLocks noChangeArrowheads="1" noChangeShapeType="1" noTextEdit="1"/>
          </p:cNvSpPr>
          <p:nvPr/>
        </p:nvSpPr>
        <p:spPr bwMode="auto">
          <a:xfrm>
            <a:off x="5636309" y="2917600"/>
            <a:ext cx="6324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323"/>
              </a:avLst>
            </a:prstTxWarp>
          </a:bodyPr>
          <a:lstStyle/>
          <a:p>
            <a:r>
              <a:rPr lang="en-US" sz="1662" b="1" kern="10" dirty="0" err="1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662" b="1" kern="10" dirty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62" b="1" kern="10" dirty="0" err="1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662" b="1" kern="10" dirty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62" b="1" kern="10" dirty="0" err="1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1662" b="1" kern="10" dirty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62" b="1" kern="10" dirty="0" err="1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1662" b="1" kern="10" dirty="0"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46"/>
          <p:cNvSpPr>
            <a:spLocks noChangeArrowheads="1"/>
          </p:cNvSpPr>
          <p:nvPr/>
        </p:nvSpPr>
        <p:spPr bwMode="auto">
          <a:xfrm>
            <a:off x="6080919" y="4129543"/>
            <a:ext cx="77724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nl-NL" alt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nl-NL" altLang="en-US" sz="32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lang="nl-NL" altLang="en-US" sz="3200" b="1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 biển báo</a:t>
            </a:r>
            <a:r>
              <a:rPr lang="nl-NL" alt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NL" altLang="en-US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nl-NL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giác.</a:t>
            </a:r>
          </a:p>
          <a:p>
            <a:pPr algn="l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 Viền màu đỏ, nền màu vàng.</a:t>
            </a:r>
          </a:p>
          <a:p>
            <a:pPr algn="l"/>
            <a:r>
              <a:rPr lang="nl-NL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 Ở giữa có hình vẽ màu đen.</a:t>
            </a:r>
            <a:endParaRPr lang="en-US" alt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 descr="https://media.cungphuot.info/2013/07/5116/w-2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919" y="7040368"/>
            <a:ext cx="190500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giao nhau voi duong sat co rao ch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20" y="5000828"/>
            <a:ext cx="2727214" cy="185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6233319" y="6412990"/>
            <a:ext cx="8077200" cy="1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nl-NL" alt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* </a:t>
            </a:r>
            <a:r>
              <a:rPr lang="nl-NL" altLang="en-US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Ý nghĩa:</a:t>
            </a:r>
            <a:r>
              <a:rPr lang="nl-NL" altLang="en-US" dirty="0">
                <a:solidFill>
                  <a:srgbClr val="92D050"/>
                </a:solidFill>
                <a:cs typeface="Times New Roman" panose="02020603050405020304" pitchFamily="18" charset="0"/>
              </a:rPr>
              <a:t>  </a:t>
            </a:r>
            <a:r>
              <a:rPr lang="nl-NL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Để báo cho người đi đường cần chú ý những nguy hiểm, trở ngại có thể xảy ra ở đoạn đường phía trước</a:t>
            </a:r>
            <a:r>
              <a:rPr lang="nl-NL" altLang="en-US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.</a:t>
            </a:r>
            <a:endParaRPr lang="en-US" altLang="en-US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7" name="Picture 6" descr="Đặc điểm và ý nghĩa của các loại biển báo nguy hiểm - Tega V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20" y="3719148"/>
            <a:ext cx="2590799" cy="128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942732" y="1957433"/>
            <a:ext cx="13112269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442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98134" y="898134"/>
            <a:ext cx="74835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9: LÀM BIỂN BÁO GIAO THÔNG (T1)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098294" y="1510035"/>
            <a:ext cx="103805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biển báo giao thông.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Biển báo nơi đỗ xe dành cho người tàn tật R.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081" y="2507828"/>
            <a:ext cx="7620000" cy="41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54734" y="6608064"/>
            <a:ext cx="4343400" cy="1323439"/>
          </a:xfrm>
          <a:prstGeom prst="rect">
            <a:avLst/>
          </a:prstGeom>
          <a:solidFill>
            <a:srgbClr val="E6B91E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Nơi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đỗ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xe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khuyết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tật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pic>
        <p:nvPicPr>
          <p:cNvPr id="11" name="Picture 2" descr="Biển báo 434a Bến xe buýt - Ý nghĩa của biển báo - HoaTieu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119" y="3008376"/>
            <a:ext cx="4806409" cy="293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61919" y="6821725"/>
            <a:ext cx="2610365" cy="707886"/>
          </a:xfrm>
          <a:prstGeom prst="rect">
            <a:avLst/>
          </a:prstGeom>
          <a:solidFill>
            <a:srgbClr val="E6B91E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Bến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xe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buýt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pic>
        <p:nvPicPr>
          <p:cNvPr id="13" name="Picture 2" descr="Biển báo số I.423 Vị trí người đi bộ sang ngang | Nơi sản xuất giá rẻ Châu  Hưng 2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718" y="3008376"/>
            <a:ext cx="3616611" cy="30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0756710" y="6675120"/>
            <a:ext cx="4419601" cy="1323439"/>
          </a:xfrm>
          <a:prstGeom prst="rect">
            <a:avLst/>
          </a:prstGeom>
          <a:solidFill>
            <a:srgbClr val="E6B91E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bộ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5000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648</Words>
  <Application>Microsoft Office PowerPoint</Application>
  <PresentationFormat>Custom</PresentationFormat>
  <Paragraphs>76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gh</cp:lastModifiedBy>
  <cp:revision>261</cp:revision>
  <dcterms:created xsi:type="dcterms:W3CDTF">2022-07-10T01:37:20Z</dcterms:created>
  <dcterms:modified xsi:type="dcterms:W3CDTF">2022-08-12T14:04:47Z</dcterms:modified>
</cp:coreProperties>
</file>