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275" r:id="rId3"/>
    <p:sldId id="432" r:id="rId4"/>
    <p:sldId id="434" r:id="rId5"/>
    <p:sldId id="443" r:id="rId6"/>
    <p:sldId id="442" r:id="rId7"/>
    <p:sldId id="440" r:id="rId8"/>
    <p:sldId id="444" r:id="rId9"/>
    <p:sldId id="445" r:id="rId10"/>
    <p:sldId id="441" r:id="rId11"/>
    <p:sldId id="438" r:id="rId12"/>
    <p:sldId id="431" r:id="rId13"/>
  </p:sldIdLst>
  <p:sldSz cx="16276638" cy="9144000"/>
  <p:notesSz cx="6858000" cy="9144000"/>
  <p:custDataLst>
    <p:tags r:id="rId15"/>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0000CC"/>
    <a:srgbClr val="FF7C80"/>
    <a:srgbClr val="FF6600"/>
    <a:srgbClr val="6600CC"/>
    <a:srgbClr val="3333FF"/>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73938" autoAdjust="0"/>
  </p:normalViewPr>
  <p:slideViewPr>
    <p:cSldViewPr>
      <p:cViewPr varScale="1">
        <p:scale>
          <a:sx n="36" d="100"/>
          <a:sy n="36" d="100"/>
        </p:scale>
        <p:origin x="1446" y="48"/>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20000"/>
              </a:lnSpc>
              <a:buFont typeface="Symbol" panose="05050102010706020507" pitchFamily="18" charset="2"/>
              <a:buChar char=""/>
              <a:tabLst>
                <a:tab pos="148590" algn="l"/>
              </a:tabLst>
            </a:pPr>
            <a:r>
              <a:rPr lang="nl-NL" sz="1800" dirty="0">
                <a:effectLst/>
                <a:latin typeface="Times New Roman" panose="02020603050405020304" pitchFamily="18" charset="0"/>
                <a:ea typeface="Times New Roman" panose="02020603050405020304" pitchFamily="18" charset="0"/>
                <a:cs typeface="Times New Roman" panose="02020603050405020304" pitchFamily="18" charset="0"/>
              </a:rPr>
              <a:t>Hình a: Các bạn đang chơi Ô tô điều khiển dưới trời mưa, đây là cách chơi không an toàn. Vì Ô tô bị ướt sẽ bị hỏng. Nếu em là các bạn, em sẽ chờ khi trời tạnh mưa và chọn nơi khô ráo để chơi trò chơi.</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20000"/>
              </a:lnSpc>
              <a:buFont typeface="Symbol" panose="05050102010706020507" pitchFamily="18" charset="2"/>
              <a:buChar char=""/>
              <a:tabLst>
                <a:tab pos="148590" algn="l"/>
              </a:tabLst>
            </a:pPr>
            <a:r>
              <a:rPr lang="nl-NL" sz="1800" dirty="0">
                <a:effectLst/>
                <a:latin typeface="Times New Roman" panose="02020603050405020304" pitchFamily="18" charset="0"/>
                <a:ea typeface="Times New Roman" panose="02020603050405020304" pitchFamily="18" charset="0"/>
                <a:cs typeface="Times New Roman" panose="02020603050405020304" pitchFamily="18" charset="0"/>
              </a:rPr>
              <a:t>Hình b: Các bạn đang chơi thả diều giấy ngay dưới các đường dây điện, nên đây không phải là cách chơi an toàn. Cách chơi này khiến cho diều dễ bị mắc vào đường dây điện. Nếu em là các bạn, em sẽ chọn nơi thông thoáng, không vướng dây điện và cây cối để thả diều.</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20000"/>
              </a:lnSpc>
              <a:buFont typeface="Symbol" panose="05050102010706020507" pitchFamily="18" charset="2"/>
              <a:buChar char=""/>
              <a:tabLst>
                <a:tab pos="148590" algn="l"/>
              </a:tabLst>
            </a:pPr>
            <a:r>
              <a:rPr lang="nl-NL" sz="1800" dirty="0">
                <a:effectLst/>
                <a:latin typeface="Times New Roman" panose="02020603050405020304" pitchFamily="18" charset="0"/>
                <a:ea typeface="Times New Roman" panose="02020603050405020304" pitchFamily="18" charset="0"/>
                <a:cs typeface="Times New Roman" panose="02020603050405020304" pitchFamily="18" charset="0"/>
              </a:rPr>
              <a:t>Hình c: Bạn nhỏ trong hình đang lắp ráp mô hình. Mẹ bạn nhỏ đang nhắc bạn ý đi ngủ sớm vì bạn đã chơi đồ chơi rất lâu rồi và đêm đã khuya muộn. Cách chơi của bạn như vậy sẽ gây ảnh hưởng đến sức khỏe của bạn. Nếu em là bạn, em sẽ sắp xếp thời gian chơi hợp lý hơn, đảm  bảo sức khỏe bản thân.</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20000"/>
              </a:lnSpc>
              <a:buFont typeface="Symbol" panose="05050102010706020507" pitchFamily="18" charset="2"/>
              <a:buChar char=""/>
              <a:tabLst>
                <a:tab pos="148590" algn="l"/>
              </a:tabLst>
            </a:pPr>
            <a:r>
              <a:rPr lang="nl-NL" sz="1800" dirty="0">
                <a:effectLst/>
                <a:latin typeface="Times New Roman" panose="02020603050405020304" pitchFamily="18" charset="0"/>
                <a:ea typeface="Times New Roman" panose="02020603050405020304" pitchFamily="18" charset="0"/>
                <a:cs typeface="Times New Roman" panose="02020603050405020304" pitchFamily="18" charset="0"/>
              </a:rPr>
              <a:t>Hình d: Hai anh em đang chơi gấu bông và đồ chơi nấu ăn. Người anh ném gấu bông vào người em. Việc làm này là không tốt vì không những làm hỏng đồ chơi mà còn có thể gây tai nạn cho người em. Nếu em là người anh, em sẽ chơi đồ chơi cẩn thận, giữ gìn hơn, không quăng, ném đồ chơi như vậy.</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51C4FA25-5DD5-485C-BCD2-EF739D2A7194}" type="slidenum">
              <a:rPr lang="en-US" altLang="en-US" smtClean="0"/>
              <a:pPr>
                <a:defRPr/>
              </a:pPr>
              <a:t>7</a:t>
            </a:fld>
            <a:endParaRPr lang="en-US" altLang="en-US"/>
          </a:p>
        </p:txBody>
      </p:sp>
    </p:spTree>
    <p:extLst>
      <p:ext uri="{BB962C8B-B14F-4D97-AF65-F5344CB8AC3E}">
        <p14:creationId xmlns:p14="http://schemas.microsoft.com/office/powerpoint/2010/main" val="465119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20000"/>
              </a:lnSpc>
              <a:buFont typeface="Symbol" panose="05050102010706020507" pitchFamily="18" charset="2"/>
              <a:buChar char=""/>
              <a:tabLst>
                <a:tab pos="148590" algn="l"/>
              </a:tabLst>
            </a:pPr>
            <a:r>
              <a:rPr lang="nl-NL" sz="1800" dirty="0">
                <a:effectLst/>
                <a:latin typeface="Times New Roman" panose="02020603050405020304" pitchFamily="18" charset="0"/>
                <a:ea typeface="Times New Roman" panose="02020603050405020304" pitchFamily="18" charset="0"/>
                <a:cs typeface="Times New Roman" panose="02020603050405020304" pitchFamily="18" charset="0"/>
              </a:rPr>
              <a:t>Hình a: Các bạn đang chơi Ô tô điều khiển dưới trời mưa, đây là cách chơi không an toàn. Vì Ô tô bị ướt sẽ bị hỏng. Nếu em là các bạn, em sẽ chờ khi trời tạnh mưa và chọn nơi khô ráo để chơi trò chơi.</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20000"/>
              </a:lnSpc>
              <a:buFont typeface="Symbol" panose="05050102010706020507" pitchFamily="18" charset="2"/>
              <a:buChar char=""/>
              <a:tabLst>
                <a:tab pos="148590" algn="l"/>
              </a:tabLst>
            </a:pPr>
            <a:r>
              <a:rPr lang="nl-NL" sz="1800" dirty="0">
                <a:effectLst/>
                <a:latin typeface="Times New Roman" panose="02020603050405020304" pitchFamily="18" charset="0"/>
                <a:ea typeface="Times New Roman" panose="02020603050405020304" pitchFamily="18" charset="0"/>
                <a:cs typeface="Times New Roman" panose="02020603050405020304" pitchFamily="18" charset="0"/>
              </a:rPr>
              <a:t>Hình b: Các bạn đang chơi thả diều giấy ngay dưới các đường dây điện, nên đây không phải là cách chơi an toàn. Cách chơi này khiến cho diều dễ bị mắc vào đường dây điện. Nếu em là các bạn, em sẽ chọn nơi thông thoáng, không vướng dây điện và cây cối để thả diều.</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20000"/>
              </a:lnSpc>
              <a:buFont typeface="Symbol" panose="05050102010706020507" pitchFamily="18" charset="2"/>
              <a:buChar char=""/>
              <a:tabLst>
                <a:tab pos="148590" algn="l"/>
              </a:tabLst>
            </a:pPr>
            <a:r>
              <a:rPr lang="nl-NL" sz="1800" dirty="0">
                <a:effectLst/>
                <a:latin typeface="Times New Roman" panose="02020603050405020304" pitchFamily="18" charset="0"/>
                <a:ea typeface="Times New Roman" panose="02020603050405020304" pitchFamily="18" charset="0"/>
                <a:cs typeface="Times New Roman" panose="02020603050405020304" pitchFamily="18" charset="0"/>
              </a:rPr>
              <a:t>Hình c: Bạn nhỏ trong hình đang lắp ráp mô hình. Mẹ bạn nhỏ đang nhắc bạn ý đi ngủ sớm vì bạn đã chơi đồ chơi rất lâu rồi và đêm đã khuya muộn. Cách chơi của bạn như vậy sẽ gây ảnh hưởng đến sức khỏe của bạn. Nếu em là bạn, em sẽ sắp xếp thời gian chơi hợp lý hơn, đảm  bảo sức khỏe bản thân.</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20000"/>
              </a:lnSpc>
              <a:buFont typeface="Symbol" panose="05050102010706020507" pitchFamily="18" charset="2"/>
              <a:buChar char=""/>
              <a:tabLst>
                <a:tab pos="148590" algn="l"/>
              </a:tabLst>
            </a:pPr>
            <a:r>
              <a:rPr lang="nl-NL" sz="1800" dirty="0">
                <a:effectLst/>
                <a:latin typeface="Times New Roman" panose="02020603050405020304" pitchFamily="18" charset="0"/>
                <a:ea typeface="Times New Roman" panose="02020603050405020304" pitchFamily="18" charset="0"/>
                <a:cs typeface="Times New Roman" panose="02020603050405020304" pitchFamily="18" charset="0"/>
              </a:rPr>
              <a:t>Hình d: Hai anh em đang chơi gấu bông và đồ chơi nấu ăn. Người anh ném gấu bông vào người em. Việc làm này là không tốt vì không những làm hỏng đồ chơi mà còn có thể gây tai nạn cho người em. Nếu em là người anh, em sẽ chơi đồ chơi cẩn thận, giữ gìn hơn, không quăng, ném đồ chơi như vậy.</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51C4FA25-5DD5-485C-BCD2-EF739D2A7194}" type="slidenum">
              <a:rPr lang="en-US" altLang="en-US" smtClean="0"/>
              <a:pPr>
                <a:defRPr/>
              </a:pPr>
              <a:t>8</a:t>
            </a:fld>
            <a:endParaRPr lang="en-US" altLang="en-US"/>
          </a:p>
        </p:txBody>
      </p:sp>
    </p:spTree>
    <p:extLst>
      <p:ext uri="{BB962C8B-B14F-4D97-AF65-F5344CB8AC3E}">
        <p14:creationId xmlns:p14="http://schemas.microsoft.com/office/powerpoint/2010/main" val="3285101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1C4FA25-5DD5-485C-BCD2-EF739D2A7194}" type="slidenum">
              <a:rPr lang="en-US" altLang="en-US" smtClean="0"/>
              <a:pPr>
                <a:defRPr/>
              </a:pPr>
              <a:t>10</a:t>
            </a:fld>
            <a:endParaRPr lang="en-US" altLang="en-US"/>
          </a:p>
        </p:txBody>
      </p:sp>
    </p:spTree>
    <p:extLst>
      <p:ext uri="{BB962C8B-B14F-4D97-AF65-F5344CB8AC3E}">
        <p14:creationId xmlns:p14="http://schemas.microsoft.com/office/powerpoint/2010/main" val="2067895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723228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445181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8415904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8/9/2022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4191925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8/9/2022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4423011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8/9/2022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8182192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40218235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485153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833375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378927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27948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8/9/2022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3025584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8.jpeg"/><Relationship Id="rId3" Type="http://schemas.openxmlformats.org/officeDocument/2006/relationships/hyperlink" Target="Van%20dung/Cau%202.pptx" TargetMode="External"/><Relationship Id="rId7" Type="http://schemas.openxmlformats.org/officeDocument/2006/relationships/hyperlink" Target="Van%20dung/Cau%204.pptx" TargetMode="External"/><Relationship Id="rId12" Type="http://schemas.openxmlformats.org/officeDocument/2006/relationships/image" Target="../media/image27.jpeg"/><Relationship Id="rId2" Type="http://schemas.openxmlformats.org/officeDocument/2006/relationships/notesSlide" Target="../notesSlides/notesSlide3.xml"/><Relationship Id="rId16"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23.jpeg"/><Relationship Id="rId11" Type="http://schemas.openxmlformats.org/officeDocument/2006/relationships/image" Target="../media/image26.jpeg"/><Relationship Id="rId5" Type="http://schemas.openxmlformats.org/officeDocument/2006/relationships/hyperlink" Target="Van%20dung/Cau%203.pptx" TargetMode="External"/><Relationship Id="rId15" Type="http://schemas.openxmlformats.org/officeDocument/2006/relationships/image" Target="../media/image30.jpeg"/><Relationship Id="rId10" Type="http://schemas.openxmlformats.org/officeDocument/2006/relationships/image" Target="../media/image25.jpeg"/><Relationship Id="rId4" Type="http://schemas.openxmlformats.org/officeDocument/2006/relationships/image" Target="../media/image22.jpeg"/><Relationship Id="rId9" Type="http://schemas.openxmlformats.org/officeDocument/2006/relationships/hyperlink" Target="Van%20dung/Cau%201.pptx" TargetMode="External"/><Relationship Id="rId14" Type="http://schemas.openxmlformats.org/officeDocument/2006/relationships/image" Target="../media/image29.jpeg"/></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3382085" y="1143000"/>
            <a:ext cx="1003726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a:ln>
                  <a:noFill/>
                </a:ln>
                <a:solidFill>
                  <a:srgbClr val="002060"/>
                </a:solidFill>
                <a:effectLst/>
                <a:uLnTx/>
                <a:uFillTx/>
                <a:latin typeface="Times New Roman" pitchFamily="18" charset="0"/>
                <a:ea typeface="+mn-ea"/>
                <a:cs typeface="+mn-cs"/>
              </a:rPr>
              <a:t>TRƯỜNG TIỂU HỌC ……</a:t>
            </a:r>
          </a:p>
        </p:txBody>
      </p:sp>
      <p:sp>
        <p:nvSpPr>
          <p:cNvPr id="14" name="Text Box 14"/>
          <p:cNvSpPr txBox="1">
            <a:spLocks noChangeArrowheads="1"/>
          </p:cNvSpPr>
          <p:nvPr/>
        </p:nvSpPr>
        <p:spPr bwMode="auto">
          <a:xfrm>
            <a:off x="1496219" y="4963047"/>
            <a:ext cx="13500099" cy="1668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180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Môn</a:t>
            </a:r>
            <a:r>
              <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 </a:t>
            </a:r>
            <a:r>
              <a:rPr kumimoji="0" lang="en-US"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Công</a:t>
            </a:r>
            <a:r>
              <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 </a:t>
            </a:r>
            <a:r>
              <a:rPr kumimoji="0" lang="en-US"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nghệ</a:t>
            </a:r>
            <a:r>
              <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 </a:t>
            </a:r>
            <a:r>
              <a:rPr kumimoji="0" lang="en-US"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lớp</a:t>
            </a:r>
            <a:r>
              <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 3</a:t>
            </a:r>
          </a:p>
          <a:p>
            <a:pPr algn="ctr" eaLnBrk="1" hangingPunct="1">
              <a:spcBef>
                <a:spcPts val="1800"/>
              </a:spcBef>
              <a:defRPr/>
            </a:pPr>
            <a:r>
              <a:rPr lang="en-US" sz="4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10: </a:t>
            </a:r>
            <a:r>
              <a:rPr lang="nl-NL" sz="4400" b="1" dirty="0">
                <a:solidFill>
                  <a:srgbClr val="FF0000"/>
                </a:solidFill>
                <a:effectLst/>
                <a:latin typeface="Times New Roman" panose="02020603050405020304" pitchFamily="18" charset="0"/>
                <a:ea typeface="Times New Roman" panose="02020603050405020304" pitchFamily="18" charset="0"/>
              </a:rPr>
              <a:t>LÀM ĐỒ CHƠI (T1) </a:t>
            </a:r>
            <a:endParaRPr lang="en-US" sz="4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5" name="Text Box 17"/>
          <p:cNvSpPr txBox="1">
            <a:spLocks noChangeArrowheads="1"/>
          </p:cNvSpPr>
          <p:nvPr/>
        </p:nvSpPr>
        <p:spPr bwMode="auto">
          <a:xfrm>
            <a:off x="2510691" y="2971800"/>
            <a:ext cx="11471154" cy="180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CHÀO MỪNG QUÝ THẦY CÔ</a:t>
            </a:r>
          </a:p>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VỀ DỰ GIỜ THĂM LỚP</a:t>
            </a:r>
          </a:p>
        </p:txBody>
      </p:sp>
      <p:pic>
        <p:nvPicPr>
          <p:cNvPr id="16"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8225" y="6497052"/>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Connector 16"/>
          <p:cNvCxnSpPr/>
          <p:nvPr/>
        </p:nvCxnSpPr>
        <p:spPr>
          <a:xfrm>
            <a:off x="6049872" y="1790699"/>
            <a:ext cx="4679247"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18" name="Text Box 14"/>
          <p:cNvSpPr txBox="1">
            <a:spLocks noChangeArrowheads="1"/>
          </p:cNvSpPr>
          <p:nvPr/>
        </p:nvSpPr>
        <p:spPr bwMode="auto">
          <a:xfrm>
            <a:off x="4595019" y="7051969"/>
            <a:ext cx="6934199" cy="1330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600"/>
              </a:spcBef>
              <a:spcAft>
                <a:spcPts val="0"/>
              </a:spcAft>
              <a:buClrTx/>
              <a:buSzTx/>
              <a:buFontTx/>
              <a:buNone/>
              <a:tabLst/>
              <a:defRPr/>
            </a:pPr>
            <a:r>
              <a:rPr kumimoji="0" lang="en-US" sz="3600" b="1" i="1"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Giáo viên</a:t>
            </a:r>
            <a:r>
              <a:rPr kumimoji="0" lang="en-US" sz="3600" b="0" i="1"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a:t>
            </a:r>
          </a:p>
          <a:p>
            <a:pPr marL="0" marR="0" lvl="0" indent="0" algn="ctr" defTabSz="1452524" rtl="0" eaLnBrk="1" fontAlgn="auto" latinLnBrk="0" hangingPunct="1">
              <a:lnSpc>
                <a:spcPct val="100000"/>
              </a:lnSpc>
              <a:spcBef>
                <a:spcPts val="600"/>
              </a:spcBef>
              <a:spcAft>
                <a:spcPts val="0"/>
              </a:spcAft>
              <a:buClrTx/>
              <a:buSzTx/>
              <a:buFontTx/>
              <a:buNone/>
              <a:tabLst/>
              <a:defRPr/>
            </a:pPr>
            <a:r>
              <a:rPr kumimoji="0" lang="en-US" sz="3600" b="1" i="1"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Lớp: </a:t>
            </a:r>
            <a:r>
              <a:rPr kumimoji="0" lang="en-US" sz="3600" b="0" i="1"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a:t>
            </a:r>
            <a:endParaRPr kumimoji="0" lang="en-US" sz="4800" b="0" i="1"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1812795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5"/>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5"/>
                                        </p:tgtEl>
                                        <p:attrNameLst>
                                          <p:attrName>style.color</p:attrName>
                                        </p:attrNameLst>
                                      </p:cBhvr>
                                      <p:by>
                                        <p:hsl h="7200000" s="0" l="0"/>
                                      </p:by>
                                    </p:animClr>
                                    <p:animClr clrSpc="hsl" dir="cw">
                                      <p:cBhvr>
                                        <p:cTn id="9" dur="2000" fill="hold"/>
                                        <p:tgtEl>
                                          <p:spTgt spid="15"/>
                                        </p:tgtEl>
                                        <p:attrNameLst>
                                          <p:attrName>fillcolor</p:attrName>
                                        </p:attrNameLst>
                                      </p:cBhvr>
                                      <p:by>
                                        <p:hsl h="7200000" s="0" l="0"/>
                                      </p:by>
                                    </p:animClr>
                                    <p:animClr clrSpc="hsl" dir="cw">
                                      <p:cBhvr>
                                        <p:cTn id="10" dur="2000" fill="hold"/>
                                        <p:tgtEl>
                                          <p:spTgt spid="15"/>
                                        </p:tgtEl>
                                        <p:attrNameLst>
                                          <p:attrName>stroke.color</p:attrName>
                                        </p:attrNameLst>
                                      </p:cBhvr>
                                      <p:by>
                                        <p:hsl h="7200000" s="0" l="0"/>
                                      </p:by>
                                    </p:animClr>
                                    <p:set>
                                      <p:cBhvr>
                                        <p:cTn id="11" dur="2000" fill="hold"/>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51" name="Rectangle 95"/>
          <p:cNvSpPr>
            <a:spLocks noChangeArrowheads="1"/>
          </p:cNvSpPr>
          <p:nvPr/>
        </p:nvSpPr>
        <p:spPr bwMode="auto">
          <a:xfrm>
            <a:off x="1585119" y="1219200"/>
            <a:ext cx="128016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3200" b="1">
                <a:solidFill>
                  <a:srgbClr val="0000CC"/>
                </a:solidFill>
                <a:latin typeface="Times New Roman" pitchFamily="18" charset="0"/>
                <a:cs typeface="Times New Roman" pitchFamily="18" charset="0"/>
              </a:rPr>
              <a:t>TRÒ CHƠI: CHỌN NHÂN VẬT EM THÍCH NHẤT </a:t>
            </a:r>
          </a:p>
          <a:p>
            <a:pPr algn="ctr"/>
            <a:r>
              <a:rPr lang="en-GB" sz="3200" b="1">
                <a:solidFill>
                  <a:srgbClr val="0000CC"/>
                </a:solidFill>
                <a:latin typeface="Times New Roman" pitchFamily="18" charset="0"/>
                <a:cs typeface="Times New Roman" pitchFamily="18" charset="0"/>
              </a:rPr>
              <a:t>TRONG PHIM TÂY DU KÍ</a:t>
            </a:r>
          </a:p>
        </p:txBody>
      </p:sp>
      <p:pic>
        <p:nvPicPr>
          <p:cNvPr id="52" name="Picture 2" descr="3 tài tử đóng Đường Tăng trong Tây du ký phiên bản 1986. Ảnh: NSCC.">
            <a:hlinkClick r:id="rId3" action="ppaction://hlinkpres?slideindex=1&amp;slidetitle="/>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554" t="50000" r="33215" b="6576"/>
          <a:stretch/>
        </p:blipFill>
        <p:spPr bwMode="auto">
          <a:xfrm>
            <a:off x="6961732" y="3712195"/>
            <a:ext cx="2210029" cy="204852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descr="Nhân vật hư cấu Tôn Ngộ Không">
            <a:hlinkClick r:id="rId5" action="ppaction://hlinkpres?slideindex=1&amp;slidetitle="/>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7310" b="7814"/>
          <a:stretch/>
        </p:blipFill>
        <p:spPr bwMode="auto">
          <a:xfrm>
            <a:off x="1427038" y="3743019"/>
            <a:ext cx="2107266" cy="1986878"/>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Những phiên bản Trư Bát Giới đáng yêu nhất trong lịch sử Tây Du Ký -  VietNamNet">
            <a:hlinkClick r:id="rId7" action="ppaction://hlinkpres?slideindex=1&amp;slidetitle="/>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829132" y="3773841"/>
            <a:ext cx="2090987" cy="1986878"/>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8" descr="Hình ảnh đẹp và hiếm về Sa Tăng, Trư Bát Giới - Giáo dục Việt Nam">
            <a:hlinkClick r:id="rId9" action="ppaction://hlinkpres?slideindex=1&amp;slidetitle="/>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 b="23314"/>
          <a:stretch/>
        </p:blipFill>
        <p:spPr bwMode="auto">
          <a:xfrm>
            <a:off x="4158285" y="6345671"/>
            <a:ext cx="2151234" cy="191828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Phật tổ 'Tây du ký' 1986: Luôn được 'cúng' trái cây, càng già càng giống  Phật"/>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158285" y="3741702"/>
            <a:ext cx="2193847" cy="198819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Diễn viên đóng Ngọc Hoàng của 'Tây du ký' bị in ảnh trên tiền âm phủ"/>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796531" y="3711220"/>
            <a:ext cx="2209800" cy="204949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Ly kỳ chuyện &quot;Quan Âm&quot; (Tây Du Ký) được người dân quỳ lạy như &quot;Bồ Tát sống&quot;  và sự thật về cuộc sống độc thân tuổi 78"/>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b="47310"/>
          <a:stretch/>
        </p:blipFill>
        <p:spPr bwMode="auto">
          <a:xfrm>
            <a:off x="1427038" y="6315191"/>
            <a:ext cx="2107266" cy="191589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Yêu quái tàn ác nhất, máu lạnh nhất trong Tây Du Ký, 100 Bạch Cốt Tinh gộp  lại cũng &quot;không có cửa&quot;"/>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961732" y="6345671"/>
            <a:ext cx="2210029" cy="191828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Tống Tổ Nhi - &quot;Na Tra&quot; xinh nhất showbiz, mới 19 tuổi và đẹp không góc chết"/>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b="40922"/>
          <a:stretch/>
        </p:blipFill>
        <p:spPr bwMode="auto">
          <a:xfrm>
            <a:off x="9796531" y="6345671"/>
            <a:ext cx="2209641" cy="1956139"/>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Diễn viên đóng Phật Di Lặc trong 'Tây du ký' qua đời - VnExpress Giải trí"/>
          <p:cNvPicPr>
            <a:picLocks noChangeAspect="1" noChangeArrowheads="1"/>
          </p:cNvPicPr>
          <p:nvPr/>
        </p:nvPicPr>
        <p:blipFill rotWithShape="1">
          <a:blip r:embed="rId16">
            <a:extLst>
              <a:ext uri="{28A0092B-C50C-407E-A947-70E740481C1C}">
                <a14:useLocalDpi xmlns:a14="http://schemas.microsoft.com/office/drawing/2010/main" val="0"/>
              </a:ext>
            </a:extLst>
          </a:blip>
          <a:srcRect t="15236"/>
          <a:stretch/>
        </p:blipFill>
        <p:spPr bwMode="auto">
          <a:xfrm>
            <a:off x="12798970" y="6315191"/>
            <a:ext cx="2121149" cy="199060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1051719" y="2337036"/>
            <a:ext cx="14859000" cy="1200329"/>
          </a:xfrm>
          <a:prstGeom prst="rect">
            <a:avLst/>
          </a:prstGeom>
          <a:solidFill>
            <a:schemeClr val="bg1"/>
          </a:solidFill>
        </p:spPr>
        <p:txBody>
          <a:bodyPr wrap="square" rtlCol="0">
            <a:spAutoFit/>
          </a:bodyPr>
          <a:lstStyle/>
          <a:p>
            <a:pPr algn="just"/>
            <a:r>
              <a:rPr lang="en-US" sz="3600" b="1">
                <a:solidFill>
                  <a:srgbClr val="0000CC"/>
                </a:solidFill>
                <a:latin typeface="Times New Roman" pitchFamily="18" charset="0"/>
                <a:cs typeface="Times New Roman" pitchFamily="18" charset="0"/>
              </a:rPr>
              <a:t>Em hãy chọn một nhân vật em thích nhất và giải thích nhân vật em chọn có nét riêng gì? </a:t>
            </a:r>
          </a:p>
        </p:txBody>
      </p:sp>
    </p:spTree>
    <p:extLst>
      <p:ext uri="{BB962C8B-B14F-4D97-AF65-F5344CB8AC3E}">
        <p14:creationId xmlns:p14="http://schemas.microsoft.com/office/powerpoint/2010/main" val="323472793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par>
                                <p:cTn id="8" presetID="10" presetClass="entr" presetSubtype="0" fill="hold"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fade">
                                      <p:cBhvr>
                                        <p:cTn id="10" dur="500"/>
                                        <p:tgtEl>
                                          <p:spTgt spid="53"/>
                                        </p:tgtEl>
                                      </p:cBhvr>
                                    </p:animEffect>
                                  </p:childTnLst>
                                </p:cTn>
                              </p:par>
                              <p:par>
                                <p:cTn id="11" presetID="10" presetClass="entr" presetSubtype="0" fill="hold" nodeType="with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fade">
                                      <p:cBhvr>
                                        <p:cTn id="13" dur="500"/>
                                        <p:tgtEl>
                                          <p:spTgt spid="54"/>
                                        </p:tgtEl>
                                      </p:cBhvr>
                                    </p:animEffect>
                                  </p:childTnLst>
                                </p:cTn>
                              </p:par>
                              <p:par>
                                <p:cTn id="14" presetID="10" presetClass="entr" presetSubtype="0" fill="hold"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fade">
                                      <p:cBhvr>
                                        <p:cTn id="16" dur="500"/>
                                        <p:tgtEl>
                                          <p:spTgt spid="55"/>
                                        </p:tgtEl>
                                      </p:cBhvr>
                                    </p:animEffect>
                                  </p:childTnLst>
                                </p:cTn>
                              </p:par>
                              <p:par>
                                <p:cTn id="17" presetID="10" presetClass="entr" presetSubtype="0" fill="hold" nodeType="withEffect">
                                  <p:stCondLst>
                                    <p:cond delay="0"/>
                                  </p:stCondLst>
                                  <p:childTnLst>
                                    <p:set>
                                      <p:cBhvr>
                                        <p:cTn id="18" dur="1" fill="hold">
                                          <p:stCondLst>
                                            <p:cond delay="0"/>
                                          </p:stCondLst>
                                        </p:cTn>
                                        <p:tgtEl>
                                          <p:spTgt spid="2058"/>
                                        </p:tgtEl>
                                        <p:attrNameLst>
                                          <p:attrName>style.visibility</p:attrName>
                                        </p:attrNameLst>
                                      </p:cBhvr>
                                      <p:to>
                                        <p:strVal val="visible"/>
                                      </p:to>
                                    </p:set>
                                    <p:animEffect transition="in" filter="fade">
                                      <p:cBhvr>
                                        <p:cTn id="19" dur="500"/>
                                        <p:tgtEl>
                                          <p:spTgt spid="2058"/>
                                        </p:tgtEl>
                                      </p:cBhvr>
                                    </p:animEffect>
                                  </p:childTnLst>
                                </p:cTn>
                              </p:par>
                              <p:par>
                                <p:cTn id="20" presetID="10" presetClass="entr" presetSubtype="0" fill="hold" nodeType="withEffect">
                                  <p:stCondLst>
                                    <p:cond delay="0"/>
                                  </p:stCondLst>
                                  <p:childTnLst>
                                    <p:set>
                                      <p:cBhvr>
                                        <p:cTn id="21" dur="1" fill="hold">
                                          <p:stCondLst>
                                            <p:cond delay="0"/>
                                          </p:stCondLst>
                                        </p:cTn>
                                        <p:tgtEl>
                                          <p:spTgt spid="2060"/>
                                        </p:tgtEl>
                                        <p:attrNameLst>
                                          <p:attrName>style.visibility</p:attrName>
                                        </p:attrNameLst>
                                      </p:cBhvr>
                                      <p:to>
                                        <p:strVal val="visible"/>
                                      </p:to>
                                    </p:set>
                                    <p:animEffect transition="in" filter="fade">
                                      <p:cBhvr>
                                        <p:cTn id="22" dur="500"/>
                                        <p:tgtEl>
                                          <p:spTgt spid="2060"/>
                                        </p:tgtEl>
                                      </p:cBhvr>
                                    </p:animEffect>
                                  </p:childTnLst>
                                </p:cTn>
                              </p:par>
                              <p:par>
                                <p:cTn id="23" presetID="10" presetClass="entr" presetSubtype="0" fill="hold" nodeType="withEffect">
                                  <p:stCondLst>
                                    <p:cond delay="0"/>
                                  </p:stCondLst>
                                  <p:childTnLst>
                                    <p:set>
                                      <p:cBhvr>
                                        <p:cTn id="24" dur="1" fill="hold">
                                          <p:stCondLst>
                                            <p:cond delay="0"/>
                                          </p:stCondLst>
                                        </p:cTn>
                                        <p:tgtEl>
                                          <p:spTgt spid="2062"/>
                                        </p:tgtEl>
                                        <p:attrNameLst>
                                          <p:attrName>style.visibility</p:attrName>
                                        </p:attrNameLst>
                                      </p:cBhvr>
                                      <p:to>
                                        <p:strVal val="visible"/>
                                      </p:to>
                                    </p:set>
                                    <p:animEffect transition="in" filter="fade">
                                      <p:cBhvr>
                                        <p:cTn id="25" dur="500"/>
                                        <p:tgtEl>
                                          <p:spTgt spid="2062"/>
                                        </p:tgtEl>
                                      </p:cBhvr>
                                    </p:animEffect>
                                  </p:childTnLst>
                                </p:cTn>
                              </p:par>
                              <p:par>
                                <p:cTn id="26" presetID="10" presetClass="entr" presetSubtype="0" fill="hold" nodeType="withEffect">
                                  <p:stCondLst>
                                    <p:cond delay="0"/>
                                  </p:stCondLst>
                                  <p:childTnLst>
                                    <p:set>
                                      <p:cBhvr>
                                        <p:cTn id="27" dur="1" fill="hold">
                                          <p:stCondLst>
                                            <p:cond delay="0"/>
                                          </p:stCondLst>
                                        </p:cTn>
                                        <p:tgtEl>
                                          <p:spTgt spid="2064"/>
                                        </p:tgtEl>
                                        <p:attrNameLst>
                                          <p:attrName>style.visibility</p:attrName>
                                        </p:attrNameLst>
                                      </p:cBhvr>
                                      <p:to>
                                        <p:strVal val="visible"/>
                                      </p:to>
                                    </p:set>
                                    <p:animEffect transition="in" filter="fade">
                                      <p:cBhvr>
                                        <p:cTn id="28" dur="500"/>
                                        <p:tgtEl>
                                          <p:spTgt spid="2064"/>
                                        </p:tgtEl>
                                      </p:cBhvr>
                                    </p:animEffect>
                                  </p:childTnLst>
                                </p:cTn>
                              </p:par>
                              <p:par>
                                <p:cTn id="29" presetID="10" presetClass="entr" presetSubtype="0" fill="hold" nodeType="withEffect">
                                  <p:stCondLst>
                                    <p:cond delay="0"/>
                                  </p:stCondLst>
                                  <p:childTnLst>
                                    <p:set>
                                      <p:cBhvr>
                                        <p:cTn id="30" dur="1" fill="hold">
                                          <p:stCondLst>
                                            <p:cond delay="0"/>
                                          </p:stCondLst>
                                        </p:cTn>
                                        <p:tgtEl>
                                          <p:spTgt spid="2066"/>
                                        </p:tgtEl>
                                        <p:attrNameLst>
                                          <p:attrName>style.visibility</p:attrName>
                                        </p:attrNameLst>
                                      </p:cBhvr>
                                      <p:to>
                                        <p:strVal val="visible"/>
                                      </p:to>
                                    </p:set>
                                    <p:animEffect transition="in" filter="fade">
                                      <p:cBhvr>
                                        <p:cTn id="31" dur="500"/>
                                        <p:tgtEl>
                                          <p:spTgt spid="2066"/>
                                        </p:tgtEl>
                                      </p:cBhvr>
                                    </p:animEffect>
                                  </p:childTnLst>
                                </p:cTn>
                              </p:par>
                              <p:par>
                                <p:cTn id="32" presetID="10" presetClass="entr" presetSubtype="0" fill="hold" nodeType="withEffect">
                                  <p:stCondLst>
                                    <p:cond delay="0"/>
                                  </p:stCondLst>
                                  <p:childTnLst>
                                    <p:set>
                                      <p:cBhvr>
                                        <p:cTn id="33" dur="1" fill="hold">
                                          <p:stCondLst>
                                            <p:cond delay="0"/>
                                          </p:stCondLst>
                                        </p:cTn>
                                        <p:tgtEl>
                                          <p:spTgt spid="2068"/>
                                        </p:tgtEl>
                                        <p:attrNameLst>
                                          <p:attrName>style.visibility</p:attrName>
                                        </p:attrNameLst>
                                      </p:cBhvr>
                                      <p:to>
                                        <p:strVal val="visible"/>
                                      </p:to>
                                    </p:set>
                                    <p:animEffect transition="in" filter="fade">
                                      <p:cBhvr>
                                        <p:cTn id="34" dur="500"/>
                                        <p:tgtEl>
                                          <p:spTgt spid="206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5654199" y="467380"/>
            <a:ext cx="5006371" cy="523220"/>
            <a:chOff x="5498868" y="636422"/>
            <a:chExt cx="4921898" cy="523220"/>
          </a:xfrm>
        </p:grpSpPr>
        <p:sp>
          <p:nvSpPr>
            <p:cNvPr id="30" name="TextBox 29"/>
            <p:cNvSpPr txBox="1"/>
            <p:nvPr/>
          </p:nvSpPr>
          <p:spPr>
            <a:xfrm>
              <a:off x="5498868" y="636422"/>
              <a:ext cx="4921898"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HOẠT ĐỘNG TRẢI NGHIỆM</a:t>
              </a:r>
            </a:p>
          </p:txBody>
        </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18534"/>
            <a:ext cx="1051560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a:solidFill>
                  <a:srgbClr val="0000CC"/>
                </a:solidFill>
                <a:effectLst>
                  <a:outerShdw blurRad="38100" dist="38100" dir="2700000" algn="tl">
                    <a:srgbClr val="000000">
                      <a:alpha val="43137"/>
                    </a:srgbClr>
                  </a:outerShdw>
                </a:effectLst>
                <a:latin typeface="Times New Roman" pitchFamily="18" charset="0"/>
              </a:rPr>
              <a:t>TRÒ CHƠI: ĐÂY LÀ AI</a:t>
            </a:r>
          </a:p>
        </p:txBody>
      </p:sp>
      <p:grpSp>
        <p:nvGrpSpPr>
          <p:cNvPr id="15" name="Group 14"/>
          <p:cNvGrpSpPr/>
          <p:nvPr/>
        </p:nvGrpSpPr>
        <p:grpSpPr>
          <a:xfrm>
            <a:off x="1813719" y="7132320"/>
            <a:ext cx="1204790" cy="1682114"/>
            <a:chOff x="990600" y="2621280"/>
            <a:chExt cx="2735176" cy="3806344"/>
          </a:xfrm>
        </p:grpSpPr>
        <p:pic>
          <p:nvPicPr>
            <p:cNvPr id="16" name="Picture 15"/>
            <p:cNvPicPr>
              <a:picLocks noChangeAspect="1"/>
            </p:cNvPicPr>
            <p:nvPr/>
          </p:nvPicPr>
          <p:blipFill rotWithShape="1">
            <a:blip r:embed="rId2" cstate="print">
              <a:extLst>
                <a:ext uri="{28A0092B-C50C-407E-A947-70E740481C1C}">
                  <a14:useLocalDpi xmlns:a14="http://schemas.microsoft.com/office/drawing/2010/main" val="0"/>
                </a:ext>
              </a:extLst>
            </a:blip>
            <a:srcRect l="11454" r="12764"/>
            <a:stretch/>
          </p:blipFill>
          <p:spPr>
            <a:xfrm>
              <a:off x="990600" y="2621280"/>
              <a:ext cx="2735176" cy="2706977"/>
            </a:xfrm>
            <a:prstGeom prst="rect">
              <a:avLst/>
            </a:prstGeom>
          </p:spPr>
        </p:pic>
        <p:sp>
          <p:nvSpPr>
            <p:cNvPr id="17" name="TextBox 16"/>
            <p:cNvSpPr txBox="1"/>
            <p:nvPr/>
          </p:nvSpPr>
          <p:spPr>
            <a:xfrm>
              <a:off x="990600" y="5243664"/>
              <a:ext cx="2735176" cy="1183960"/>
            </a:xfrm>
            <a:prstGeom prst="rect">
              <a:avLst/>
            </a:prstGeom>
            <a:noFill/>
          </p:spPr>
          <p:txBody>
            <a:bodyPr wrap="square" rtlCol="0">
              <a:spAutoFit/>
            </a:bodyPr>
            <a:lstStyle/>
            <a:p>
              <a:pPr algn="ctr"/>
              <a:r>
                <a:rPr lang="en-US" sz="2800" b="1">
                  <a:solidFill>
                    <a:srgbClr val="0000CC"/>
                  </a:solidFill>
                  <a:latin typeface="VNI-Avo" pitchFamily="2" charset="0"/>
                  <a:ea typeface="Arial-Rounded" panose="020B0500000000000000" pitchFamily="34" charset="0"/>
                  <a:cs typeface="Arial" pitchFamily="34" charset="0"/>
                </a:rPr>
                <a:t>Soá 1</a:t>
              </a:r>
              <a:endParaRPr lang="en-US" sz="2800" b="1" dirty="0">
                <a:solidFill>
                  <a:srgbClr val="0000CC"/>
                </a:solidFill>
                <a:latin typeface="VNI-Avo" pitchFamily="2" charset="0"/>
                <a:ea typeface="Arial-Rounded" panose="020B0500000000000000" pitchFamily="34" charset="0"/>
                <a:cs typeface="Arial" pitchFamily="34" charset="0"/>
              </a:endParaRPr>
            </a:p>
          </p:txBody>
        </p:sp>
      </p:grpSp>
      <p:grpSp>
        <p:nvGrpSpPr>
          <p:cNvPr id="21" name="Group 20"/>
          <p:cNvGrpSpPr/>
          <p:nvPr/>
        </p:nvGrpSpPr>
        <p:grpSpPr>
          <a:xfrm>
            <a:off x="4556919" y="7162800"/>
            <a:ext cx="1204790" cy="1682114"/>
            <a:chOff x="990600" y="2621280"/>
            <a:chExt cx="2735176" cy="3806344"/>
          </a:xfrm>
        </p:grpSpPr>
        <p:pic>
          <p:nvPicPr>
            <p:cNvPr id="22" name="Picture 21"/>
            <p:cNvPicPr>
              <a:picLocks noChangeAspect="1"/>
            </p:cNvPicPr>
            <p:nvPr/>
          </p:nvPicPr>
          <p:blipFill rotWithShape="1">
            <a:blip r:embed="rId2" cstate="print">
              <a:extLst>
                <a:ext uri="{28A0092B-C50C-407E-A947-70E740481C1C}">
                  <a14:useLocalDpi xmlns:a14="http://schemas.microsoft.com/office/drawing/2010/main" val="0"/>
                </a:ext>
              </a:extLst>
            </a:blip>
            <a:srcRect l="11454" r="12764"/>
            <a:stretch/>
          </p:blipFill>
          <p:spPr>
            <a:xfrm>
              <a:off x="990600" y="2621280"/>
              <a:ext cx="2735176" cy="2706977"/>
            </a:xfrm>
            <a:prstGeom prst="rect">
              <a:avLst/>
            </a:prstGeom>
          </p:spPr>
        </p:pic>
        <p:sp>
          <p:nvSpPr>
            <p:cNvPr id="23" name="TextBox 22"/>
            <p:cNvSpPr txBox="1"/>
            <p:nvPr/>
          </p:nvSpPr>
          <p:spPr>
            <a:xfrm>
              <a:off x="990600" y="5243664"/>
              <a:ext cx="2735176" cy="1183960"/>
            </a:xfrm>
            <a:prstGeom prst="rect">
              <a:avLst/>
            </a:prstGeom>
            <a:noFill/>
          </p:spPr>
          <p:txBody>
            <a:bodyPr wrap="square" rtlCol="0">
              <a:spAutoFit/>
            </a:bodyPr>
            <a:lstStyle/>
            <a:p>
              <a:pPr algn="ctr"/>
              <a:r>
                <a:rPr lang="en-US" sz="2800" b="1">
                  <a:solidFill>
                    <a:srgbClr val="0000CC"/>
                  </a:solidFill>
                  <a:latin typeface="VNI-Avo" pitchFamily="2" charset="0"/>
                  <a:ea typeface="Arial-Rounded" panose="020B0500000000000000" pitchFamily="34" charset="0"/>
                  <a:cs typeface="Arial" pitchFamily="34" charset="0"/>
                </a:rPr>
                <a:t>Soá 2</a:t>
              </a:r>
              <a:endParaRPr lang="en-US" sz="2800" b="1" dirty="0">
                <a:solidFill>
                  <a:srgbClr val="0000CC"/>
                </a:solidFill>
                <a:latin typeface="VNI-Avo" pitchFamily="2" charset="0"/>
                <a:ea typeface="Arial-Rounded" panose="020B0500000000000000" pitchFamily="34" charset="0"/>
                <a:cs typeface="Arial" pitchFamily="34" charset="0"/>
              </a:endParaRPr>
            </a:p>
          </p:txBody>
        </p:sp>
      </p:grpSp>
      <p:grpSp>
        <p:nvGrpSpPr>
          <p:cNvPr id="33" name="Group 32"/>
          <p:cNvGrpSpPr/>
          <p:nvPr/>
        </p:nvGrpSpPr>
        <p:grpSpPr>
          <a:xfrm>
            <a:off x="7147719" y="7162800"/>
            <a:ext cx="1204790" cy="1682114"/>
            <a:chOff x="990600" y="2621280"/>
            <a:chExt cx="2735176" cy="3806344"/>
          </a:xfrm>
        </p:grpSpPr>
        <p:pic>
          <p:nvPicPr>
            <p:cNvPr id="34" name="Picture 33"/>
            <p:cNvPicPr>
              <a:picLocks noChangeAspect="1"/>
            </p:cNvPicPr>
            <p:nvPr/>
          </p:nvPicPr>
          <p:blipFill rotWithShape="1">
            <a:blip r:embed="rId2" cstate="print">
              <a:extLst>
                <a:ext uri="{28A0092B-C50C-407E-A947-70E740481C1C}">
                  <a14:useLocalDpi xmlns:a14="http://schemas.microsoft.com/office/drawing/2010/main" val="0"/>
                </a:ext>
              </a:extLst>
            </a:blip>
            <a:srcRect l="11454" r="12764"/>
            <a:stretch/>
          </p:blipFill>
          <p:spPr>
            <a:xfrm>
              <a:off x="990600" y="2621280"/>
              <a:ext cx="2735176" cy="2706977"/>
            </a:xfrm>
            <a:prstGeom prst="rect">
              <a:avLst/>
            </a:prstGeom>
          </p:spPr>
        </p:pic>
        <p:sp>
          <p:nvSpPr>
            <p:cNvPr id="35" name="TextBox 34"/>
            <p:cNvSpPr txBox="1"/>
            <p:nvPr/>
          </p:nvSpPr>
          <p:spPr>
            <a:xfrm>
              <a:off x="990600" y="5243664"/>
              <a:ext cx="2735176" cy="1183960"/>
            </a:xfrm>
            <a:prstGeom prst="rect">
              <a:avLst/>
            </a:prstGeom>
            <a:noFill/>
          </p:spPr>
          <p:txBody>
            <a:bodyPr wrap="square" rtlCol="0">
              <a:spAutoFit/>
            </a:bodyPr>
            <a:lstStyle/>
            <a:p>
              <a:pPr algn="ctr"/>
              <a:r>
                <a:rPr lang="en-US" sz="2800" b="1">
                  <a:solidFill>
                    <a:srgbClr val="0000CC"/>
                  </a:solidFill>
                  <a:latin typeface="VNI-Avo" pitchFamily="2" charset="0"/>
                  <a:ea typeface="Arial-Rounded" panose="020B0500000000000000" pitchFamily="34" charset="0"/>
                  <a:cs typeface="Arial" pitchFamily="34" charset="0"/>
                </a:rPr>
                <a:t>Soá 3</a:t>
              </a:r>
              <a:endParaRPr lang="en-US" sz="2800" b="1" dirty="0">
                <a:solidFill>
                  <a:srgbClr val="0000CC"/>
                </a:solidFill>
                <a:latin typeface="VNI-Avo" pitchFamily="2" charset="0"/>
                <a:ea typeface="Arial-Rounded" panose="020B0500000000000000" pitchFamily="34" charset="0"/>
                <a:cs typeface="Arial" pitchFamily="34" charset="0"/>
              </a:endParaRPr>
            </a:p>
          </p:txBody>
        </p:sp>
      </p:grpSp>
      <p:grpSp>
        <p:nvGrpSpPr>
          <p:cNvPr id="39" name="Group 38"/>
          <p:cNvGrpSpPr/>
          <p:nvPr/>
        </p:nvGrpSpPr>
        <p:grpSpPr>
          <a:xfrm>
            <a:off x="9814719" y="7193280"/>
            <a:ext cx="1204790" cy="1682114"/>
            <a:chOff x="990600" y="2621280"/>
            <a:chExt cx="2735176" cy="3806344"/>
          </a:xfrm>
        </p:grpSpPr>
        <p:pic>
          <p:nvPicPr>
            <p:cNvPr id="40" name="Picture 39"/>
            <p:cNvPicPr>
              <a:picLocks noChangeAspect="1"/>
            </p:cNvPicPr>
            <p:nvPr/>
          </p:nvPicPr>
          <p:blipFill rotWithShape="1">
            <a:blip r:embed="rId2" cstate="print">
              <a:extLst>
                <a:ext uri="{28A0092B-C50C-407E-A947-70E740481C1C}">
                  <a14:useLocalDpi xmlns:a14="http://schemas.microsoft.com/office/drawing/2010/main" val="0"/>
                </a:ext>
              </a:extLst>
            </a:blip>
            <a:srcRect l="11454" r="12764"/>
            <a:stretch/>
          </p:blipFill>
          <p:spPr>
            <a:xfrm>
              <a:off x="990600" y="2621280"/>
              <a:ext cx="2735176" cy="2706977"/>
            </a:xfrm>
            <a:prstGeom prst="rect">
              <a:avLst/>
            </a:prstGeom>
          </p:spPr>
        </p:pic>
        <p:sp>
          <p:nvSpPr>
            <p:cNvPr id="41" name="TextBox 40"/>
            <p:cNvSpPr txBox="1"/>
            <p:nvPr/>
          </p:nvSpPr>
          <p:spPr>
            <a:xfrm>
              <a:off x="990600" y="5243664"/>
              <a:ext cx="2735176" cy="1183960"/>
            </a:xfrm>
            <a:prstGeom prst="rect">
              <a:avLst/>
            </a:prstGeom>
            <a:noFill/>
          </p:spPr>
          <p:txBody>
            <a:bodyPr wrap="square" rtlCol="0">
              <a:spAutoFit/>
            </a:bodyPr>
            <a:lstStyle/>
            <a:p>
              <a:pPr algn="ctr"/>
              <a:r>
                <a:rPr lang="en-US" sz="2800" b="1">
                  <a:solidFill>
                    <a:srgbClr val="0000CC"/>
                  </a:solidFill>
                  <a:latin typeface="VNI-Avo" pitchFamily="2" charset="0"/>
                  <a:ea typeface="Arial-Rounded" panose="020B0500000000000000" pitchFamily="34" charset="0"/>
                  <a:cs typeface="Arial" pitchFamily="34" charset="0"/>
                </a:rPr>
                <a:t>Soá 4</a:t>
              </a:r>
              <a:endParaRPr lang="en-US" sz="2800" b="1" dirty="0">
                <a:solidFill>
                  <a:srgbClr val="0000CC"/>
                </a:solidFill>
                <a:latin typeface="VNI-Avo" pitchFamily="2" charset="0"/>
                <a:ea typeface="Arial-Rounded" panose="020B0500000000000000" pitchFamily="34" charset="0"/>
                <a:cs typeface="Arial" pitchFamily="34" charset="0"/>
              </a:endParaRPr>
            </a:p>
          </p:txBody>
        </p:sp>
      </p:grpSp>
      <p:pic>
        <p:nvPicPr>
          <p:cNvPr id="2050" name="Picture 2" descr="Độc đáo hình tượng ông bụt trong truyện cổ Việt Nam"/>
          <p:cNvPicPr>
            <a:picLocks noChangeAspect="1" noChangeArrowheads="1"/>
          </p:cNvPicPr>
          <p:nvPr/>
        </p:nvPicPr>
        <p:blipFill rotWithShape="1">
          <a:blip r:embed="rId3">
            <a:extLst>
              <a:ext uri="{28A0092B-C50C-407E-A947-70E740481C1C}">
                <a14:useLocalDpi xmlns:a14="http://schemas.microsoft.com/office/drawing/2010/main" val="0"/>
              </a:ext>
            </a:extLst>
          </a:blip>
          <a:srcRect l="20058"/>
          <a:stretch/>
        </p:blipFill>
        <p:spPr bwMode="auto">
          <a:xfrm>
            <a:off x="1813719" y="1981201"/>
            <a:ext cx="2731833" cy="2071705"/>
          </a:xfrm>
          <a:prstGeom prst="rect">
            <a:avLst/>
          </a:prstGeom>
          <a:noFill/>
          <a:extLst>
            <a:ext uri="{909E8E84-426E-40DD-AFC4-6F175D3DCCD1}">
              <a14:hiddenFill xmlns:a14="http://schemas.microsoft.com/office/drawing/2010/main">
                <a:solidFill>
                  <a:srgbClr val="FFFFFF"/>
                </a:solidFill>
              </a14:hiddenFill>
            </a:ext>
          </a:extLst>
        </p:spPr>
      </p:pic>
      <p:grpSp>
        <p:nvGrpSpPr>
          <p:cNvPr id="45" name="Group 44"/>
          <p:cNvGrpSpPr/>
          <p:nvPr/>
        </p:nvGrpSpPr>
        <p:grpSpPr>
          <a:xfrm>
            <a:off x="12634119" y="7193280"/>
            <a:ext cx="1204790" cy="1682114"/>
            <a:chOff x="990600" y="2621280"/>
            <a:chExt cx="2735176" cy="3806344"/>
          </a:xfrm>
        </p:grpSpPr>
        <p:pic>
          <p:nvPicPr>
            <p:cNvPr id="46" name="Picture 45"/>
            <p:cNvPicPr>
              <a:picLocks noChangeAspect="1"/>
            </p:cNvPicPr>
            <p:nvPr/>
          </p:nvPicPr>
          <p:blipFill rotWithShape="1">
            <a:blip r:embed="rId2" cstate="print">
              <a:extLst>
                <a:ext uri="{28A0092B-C50C-407E-A947-70E740481C1C}">
                  <a14:useLocalDpi xmlns:a14="http://schemas.microsoft.com/office/drawing/2010/main" val="0"/>
                </a:ext>
              </a:extLst>
            </a:blip>
            <a:srcRect l="11454" r="12764"/>
            <a:stretch/>
          </p:blipFill>
          <p:spPr>
            <a:xfrm>
              <a:off x="990600" y="2621280"/>
              <a:ext cx="2735176" cy="2706977"/>
            </a:xfrm>
            <a:prstGeom prst="rect">
              <a:avLst/>
            </a:prstGeom>
          </p:spPr>
        </p:pic>
        <p:sp>
          <p:nvSpPr>
            <p:cNvPr id="47" name="TextBox 46"/>
            <p:cNvSpPr txBox="1"/>
            <p:nvPr/>
          </p:nvSpPr>
          <p:spPr>
            <a:xfrm>
              <a:off x="990600" y="5243664"/>
              <a:ext cx="2735176" cy="1183960"/>
            </a:xfrm>
            <a:prstGeom prst="rect">
              <a:avLst/>
            </a:prstGeom>
            <a:noFill/>
          </p:spPr>
          <p:txBody>
            <a:bodyPr wrap="square" rtlCol="0">
              <a:spAutoFit/>
            </a:bodyPr>
            <a:lstStyle/>
            <a:p>
              <a:pPr algn="ctr"/>
              <a:r>
                <a:rPr lang="en-US" sz="2800" b="1">
                  <a:solidFill>
                    <a:srgbClr val="0000CC"/>
                  </a:solidFill>
                  <a:latin typeface="VNI-Avo" pitchFamily="2" charset="0"/>
                  <a:ea typeface="Arial-Rounded" panose="020B0500000000000000" pitchFamily="34" charset="0"/>
                  <a:cs typeface="Arial" pitchFamily="34" charset="0"/>
                </a:rPr>
                <a:t>Soá 5</a:t>
              </a:r>
              <a:endParaRPr lang="en-US" sz="2800" b="1" dirty="0">
                <a:solidFill>
                  <a:srgbClr val="0000CC"/>
                </a:solidFill>
                <a:latin typeface="VNI-Avo" pitchFamily="2" charset="0"/>
                <a:ea typeface="Arial-Rounded" panose="020B0500000000000000" pitchFamily="34" charset="0"/>
                <a:cs typeface="Arial" pitchFamily="34" charset="0"/>
              </a:endParaRPr>
            </a:p>
          </p:txBody>
        </p:sp>
      </p:grpSp>
      <p:pic>
        <p:nvPicPr>
          <p:cNvPr id="2052" name="Picture 4" descr="Nữ ca sĩ khiến Hari Won ghen tuông hoá chị Hằng Nga xinh đẹp say đắm lòng  người - Yeah1 Music"/>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729" b="13418"/>
          <a:stretch/>
        </p:blipFill>
        <p:spPr bwMode="auto">
          <a:xfrm>
            <a:off x="6508163" y="1981201"/>
            <a:ext cx="2950603" cy="207170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ôn Ngộ Không - Nhân vật mang đầy tính nhân văn - Tượng Mỹ Hầu Vương trang  trí o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19509" y="1981200"/>
            <a:ext cx="3351287" cy="207170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ự tích chú Cuội cung trăng lớp 3, sự tích chú Cuội chị Hằ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12711" y="4495800"/>
            <a:ext cx="3497995" cy="206288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Top 12 Bài văn tả cô Tấm trong truyện cổ tích &quot;Tấm Cám&quot; (lớp 5) hay nhất -  Toplist.v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52093" y="4495800"/>
            <a:ext cx="3667354" cy="206288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470923" y="4082534"/>
            <a:ext cx="1396536" cy="461665"/>
          </a:xfrm>
          <a:prstGeom prst="rect">
            <a:avLst/>
          </a:prstGeom>
          <a:noFill/>
        </p:spPr>
        <p:txBody>
          <a:bodyPr wrap="none" rtlCol="0">
            <a:spAutoFit/>
          </a:bodyPr>
          <a:lstStyle/>
          <a:p>
            <a:r>
              <a:rPr lang="en-US" sz="2400" b="1">
                <a:solidFill>
                  <a:srgbClr val="FF0000"/>
                </a:solidFill>
              </a:rPr>
              <a:t>Ông Bụt</a:t>
            </a:r>
          </a:p>
        </p:txBody>
      </p:sp>
      <p:sp>
        <p:nvSpPr>
          <p:cNvPr id="48" name="TextBox 47"/>
          <p:cNvSpPr txBox="1"/>
          <p:nvPr/>
        </p:nvSpPr>
        <p:spPr>
          <a:xfrm>
            <a:off x="7248020" y="4021574"/>
            <a:ext cx="1534394" cy="461665"/>
          </a:xfrm>
          <a:prstGeom prst="rect">
            <a:avLst/>
          </a:prstGeom>
          <a:noFill/>
        </p:spPr>
        <p:txBody>
          <a:bodyPr wrap="none" rtlCol="0">
            <a:spAutoFit/>
          </a:bodyPr>
          <a:lstStyle/>
          <a:p>
            <a:r>
              <a:rPr lang="en-US" sz="2400" b="1">
                <a:solidFill>
                  <a:srgbClr val="FF0000"/>
                </a:solidFill>
              </a:rPr>
              <a:t>Chị Hằng</a:t>
            </a:r>
          </a:p>
        </p:txBody>
      </p:sp>
      <p:sp>
        <p:nvSpPr>
          <p:cNvPr id="49" name="TextBox 48"/>
          <p:cNvSpPr txBox="1"/>
          <p:nvPr/>
        </p:nvSpPr>
        <p:spPr>
          <a:xfrm>
            <a:off x="11643519" y="4006334"/>
            <a:ext cx="2452916" cy="461665"/>
          </a:xfrm>
          <a:prstGeom prst="rect">
            <a:avLst/>
          </a:prstGeom>
          <a:noFill/>
        </p:spPr>
        <p:txBody>
          <a:bodyPr wrap="none" rtlCol="0">
            <a:spAutoFit/>
          </a:bodyPr>
          <a:lstStyle/>
          <a:p>
            <a:r>
              <a:rPr lang="en-US" sz="2400" b="1">
                <a:solidFill>
                  <a:srgbClr val="FF0000"/>
                </a:solidFill>
              </a:rPr>
              <a:t>Tôn ngộ Không</a:t>
            </a:r>
          </a:p>
        </p:txBody>
      </p:sp>
      <p:sp>
        <p:nvSpPr>
          <p:cNvPr id="50" name="TextBox 49"/>
          <p:cNvSpPr txBox="1"/>
          <p:nvPr/>
        </p:nvSpPr>
        <p:spPr>
          <a:xfrm>
            <a:off x="5063440" y="6546126"/>
            <a:ext cx="1550424" cy="461665"/>
          </a:xfrm>
          <a:prstGeom prst="rect">
            <a:avLst/>
          </a:prstGeom>
          <a:noFill/>
        </p:spPr>
        <p:txBody>
          <a:bodyPr wrap="none" rtlCol="0">
            <a:spAutoFit/>
          </a:bodyPr>
          <a:lstStyle/>
          <a:p>
            <a:r>
              <a:rPr lang="en-US" sz="2400" b="1">
                <a:solidFill>
                  <a:srgbClr val="FF0000"/>
                </a:solidFill>
              </a:rPr>
              <a:t>Chú Cuội</a:t>
            </a:r>
          </a:p>
        </p:txBody>
      </p:sp>
      <p:sp>
        <p:nvSpPr>
          <p:cNvPr id="51" name="TextBox 50"/>
          <p:cNvSpPr txBox="1"/>
          <p:nvPr/>
        </p:nvSpPr>
        <p:spPr>
          <a:xfrm>
            <a:off x="9967119" y="6546125"/>
            <a:ext cx="1313180" cy="461665"/>
          </a:xfrm>
          <a:prstGeom prst="rect">
            <a:avLst/>
          </a:prstGeom>
          <a:noFill/>
        </p:spPr>
        <p:txBody>
          <a:bodyPr wrap="none" rtlCol="0">
            <a:spAutoFit/>
          </a:bodyPr>
          <a:lstStyle/>
          <a:p>
            <a:r>
              <a:rPr lang="en-US" sz="2400" b="1">
                <a:solidFill>
                  <a:srgbClr val="FF0000"/>
                </a:solidFill>
              </a:rPr>
              <a:t>Cô Tấm</a:t>
            </a:r>
          </a:p>
        </p:txBody>
      </p:sp>
    </p:spTree>
    <p:extLst>
      <p:ext uri="{BB962C8B-B14F-4D97-AF65-F5344CB8AC3E}">
        <p14:creationId xmlns:p14="http://schemas.microsoft.com/office/powerpoint/2010/main" val="2432748071"/>
      </p:ext>
    </p:extLst>
  </p:cSld>
  <p:clrMapOvr>
    <a:masterClrMapping/>
  </p:clrMapOvr>
  <p:transition spd="slow">
    <p:split orient="vert"/>
  </p:transition>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par>
                          <p:cTn id="8" fill="hold">
                            <p:stCondLst>
                              <p:cond delay="500"/>
                            </p:stCondLst>
                            <p:childTnLst>
                              <p:par>
                                <p:cTn id="9" presetID="10" presetClass="exit" presetSubtype="0" fill="hold" nodeType="afterEffect">
                                  <p:stCondLst>
                                    <p:cond delay="0"/>
                                  </p:stCondLst>
                                  <p:childTnLst>
                                    <p:animEffect transition="out" filter="fade">
                                      <p:cBhvr>
                                        <p:cTn id="10" dur="500"/>
                                        <p:tgtEl>
                                          <p:spTgt spid="15"/>
                                        </p:tgtEl>
                                      </p:cBhvr>
                                    </p:animEffect>
                                    <p:set>
                                      <p:cBhvr>
                                        <p:cTn id="11"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2" restart="whenNotActive" fill="hold" evtFilter="cancelBubble" nodeType="interactiveSeq">
                <p:stCondLst>
                  <p:cond evt="onClick" delay="0">
                    <p:tgtEl>
                      <p:spTgt spid="21"/>
                    </p:tgtEl>
                  </p:cond>
                </p:stCondLst>
                <p:endSync evt="end" delay="0">
                  <p:rtn val="all"/>
                </p:endSync>
                <p:childTnLst>
                  <p:par>
                    <p:cTn id="13" fill="hold">
                      <p:stCondLst>
                        <p:cond delay="0"/>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500"/>
                                        <p:tgtEl>
                                          <p:spTgt spid="2052"/>
                                        </p:tgtEl>
                                      </p:cBhvr>
                                    </p:animEffect>
                                  </p:childTnLst>
                                </p:cTn>
                              </p:par>
                            </p:childTnLst>
                          </p:cTn>
                        </p:par>
                        <p:par>
                          <p:cTn id="18" fill="hold">
                            <p:stCondLst>
                              <p:cond delay="500"/>
                            </p:stCondLst>
                            <p:childTnLst>
                              <p:par>
                                <p:cTn id="19" presetID="10" presetClass="exit" presetSubtype="0" fill="hold" nodeType="afterEffect">
                                  <p:stCondLst>
                                    <p:cond delay="0"/>
                                  </p:stCondLst>
                                  <p:childTnLst>
                                    <p:animEffect transition="out" filter="fade">
                                      <p:cBhvr>
                                        <p:cTn id="20" dur="500"/>
                                        <p:tgtEl>
                                          <p:spTgt spid="21"/>
                                        </p:tgtEl>
                                      </p:cBhvr>
                                    </p:animEffect>
                                    <p:set>
                                      <p:cBhvr>
                                        <p:cTn id="21"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2" restart="whenNotActive" fill="hold" evtFilter="cancelBubble" nodeType="interactiveSeq">
                <p:stCondLst>
                  <p:cond evt="onClick" delay="0">
                    <p:tgtEl>
                      <p:spTgt spid="33"/>
                    </p:tgtEl>
                  </p:cond>
                </p:stCondLst>
                <p:endSync evt="end" delay="0">
                  <p:rtn val="all"/>
                </p:endSync>
                <p:childTnLst>
                  <p:par>
                    <p:cTn id="23" fill="hold">
                      <p:stCondLst>
                        <p:cond delay="0"/>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4"/>
                                        </p:tgtEl>
                                        <p:attrNameLst>
                                          <p:attrName>style.visibility</p:attrName>
                                        </p:attrNameLst>
                                      </p:cBhvr>
                                      <p:to>
                                        <p:strVal val="visible"/>
                                      </p:to>
                                    </p:set>
                                    <p:animEffect transition="in" filter="fade">
                                      <p:cBhvr>
                                        <p:cTn id="27" dur="500"/>
                                        <p:tgtEl>
                                          <p:spTgt spid="2054"/>
                                        </p:tgtEl>
                                      </p:cBhvr>
                                    </p:animEffect>
                                  </p:childTnLst>
                                </p:cTn>
                              </p:par>
                            </p:childTnLst>
                          </p:cTn>
                        </p:par>
                        <p:par>
                          <p:cTn id="28" fill="hold">
                            <p:stCondLst>
                              <p:cond delay="500"/>
                            </p:stCondLst>
                            <p:childTnLst>
                              <p:par>
                                <p:cTn id="29" presetID="10" presetClass="exit" presetSubtype="0" fill="hold" nodeType="afterEffect">
                                  <p:stCondLst>
                                    <p:cond delay="0"/>
                                  </p:stCondLst>
                                  <p:childTnLst>
                                    <p:animEffect transition="out" filter="fade">
                                      <p:cBhvr>
                                        <p:cTn id="30" dur="500"/>
                                        <p:tgtEl>
                                          <p:spTgt spid="33"/>
                                        </p:tgtEl>
                                      </p:cBhvr>
                                    </p:animEffect>
                                    <p:set>
                                      <p:cBhvr>
                                        <p:cTn id="31"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32" restart="whenNotActive" fill="hold" evtFilter="cancelBubble" nodeType="interactiveSeq">
                <p:stCondLst>
                  <p:cond evt="onClick" delay="0">
                    <p:tgtEl>
                      <p:spTgt spid="39"/>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56"/>
                                        </p:tgtEl>
                                        <p:attrNameLst>
                                          <p:attrName>style.visibility</p:attrName>
                                        </p:attrNameLst>
                                      </p:cBhvr>
                                      <p:to>
                                        <p:strVal val="visible"/>
                                      </p:to>
                                    </p:set>
                                    <p:animEffect transition="in" filter="fade">
                                      <p:cBhvr>
                                        <p:cTn id="37" dur="500"/>
                                        <p:tgtEl>
                                          <p:spTgt spid="2056"/>
                                        </p:tgtEl>
                                      </p:cBhvr>
                                    </p:animEffect>
                                  </p:childTnLst>
                                </p:cTn>
                              </p:par>
                            </p:childTnLst>
                          </p:cTn>
                        </p:par>
                        <p:par>
                          <p:cTn id="38" fill="hold">
                            <p:stCondLst>
                              <p:cond delay="500"/>
                            </p:stCondLst>
                            <p:childTnLst>
                              <p:par>
                                <p:cTn id="39" presetID="10" presetClass="exit" presetSubtype="0" fill="hold" nodeType="afterEffect">
                                  <p:stCondLst>
                                    <p:cond delay="0"/>
                                  </p:stCondLst>
                                  <p:childTnLst>
                                    <p:animEffect transition="out" filter="fade">
                                      <p:cBhvr>
                                        <p:cTn id="40" dur="500"/>
                                        <p:tgtEl>
                                          <p:spTgt spid="39"/>
                                        </p:tgtEl>
                                      </p:cBhvr>
                                    </p:animEffect>
                                    <p:set>
                                      <p:cBhvr>
                                        <p:cTn id="41"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2" restart="whenNotActive" fill="hold" evtFilter="cancelBubble" nodeType="interactiveSeq">
                <p:stCondLst>
                  <p:cond evt="onClick" delay="0">
                    <p:tgtEl>
                      <p:spTgt spid="45"/>
                    </p:tgtEl>
                  </p:cond>
                </p:stCondLst>
                <p:endSync evt="end" delay="0">
                  <p:rtn val="all"/>
                </p:endSync>
                <p:childTnLst>
                  <p:par>
                    <p:cTn id="43" fill="hold">
                      <p:stCondLst>
                        <p:cond delay="0"/>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058"/>
                                        </p:tgtEl>
                                        <p:attrNameLst>
                                          <p:attrName>style.visibility</p:attrName>
                                        </p:attrNameLst>
                                      </p:cBhvr>
                                      <p:to>
                                        <p:strVal val="visible"/>
                                      </p:to>
                                    </p:set>
                                    <p:animEffect transition="in" filter="fade">
                                      <p:cBhvr>
                                        <p:cTn id="47" dur="500"/>
                                        <p:tgtEl>
                                          <p:spTgt spid="2058"/>
                                        </p:tgtEl>
                                      </p:cBhvr>
                                    </p:animEffect>
                                  </p:childTnLst>
                                </p:cTn>
                              </p:par>
                            </p:childTnLst>
                          </p:cTn>
                        </p:par>
                        <p:par>
                          <p:cTn id="48" fill="hold">
                            <p:stCondLst>
                              <p:cond delay="500"/>
                            </p:stCondLst>
                            <p:childTnLst>
                              <p:par>
                                <p:cTn id="49" presetID="10" presetClass="exit" presetSubtype="0" fill="hold" nodeType="afterEffect">
                                  <p:stCondLst>
                                    <p:cond delay="0"/>
                                  </p:stCondLst>
                                  <p:childTnLst>
                                    <p:animEffect transition="out" filter="fade">
                                      <p:cBhvr>
                                        <p:cTn id="50" dur="500"/>
                                        <p:tgtEl>
                                          <p:spTgt spid="45"/>
                                        </p:tgtEl>
                                      </p:cBhvr>
                                    </p:animEffect>
                                    <p:set>
                                      <p:cBhvr>
                                        <p:cTn id="51"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52" restart="whenNotActive" fill="hold" evtFilter="cancelBubble" nodeType="interactiveSeq">
                <p:stCondLst>
                  <p:cond evt="onClick" delay="0">
                    <p:tgtEl>
                      <p:spTgt spid="2050"/>
                    </p:tgtEl>
                  </p:cond>
                </p:stCondLst>
                <p:endSync evt="end" delay="0">
                  <p:rtn val="all"/>
                </p:endSync>
                <p:childTnLst>
                  <p:par>
                    <p:cTn id="53" fill="hold">
                      <p:stCondLst>
                        <p:cond delay="0"/>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fade">
                                      <p:cBhvr>
                                        <p:cTn id="57" dur="500"/>
                                        <p:tgtEl>
                                          <p:spTgt spid="2"/>
                                        </p:tgtEl>
                                      </p:cBhvr>
                                    </p:animEffect>
                                  </p:childTnLst>
                                </p:cTn>
                              </p:par>
                            </p:childTnLst>
                          </p:cTn>
                        </p:par>
                      </p:childTnLst>
                    </p:cTn>
                  </p:par>
                </p:childTnLst>
              </p:cTn>
              <p:nextCondLst>
                <p:cond evt="onClick" delay="0">
                  <p:tgtEl>
                    <p:spTgt spid="2050"/>
                  </p:tgtEl>
                </p:cond>
              </p:nextCondLst>
            </p:seq>
            <p:seq concurrent="1" nextAc="seek">
              <p:cTn id="58" restart="whenNotActive" fill="hold" evtFilter="cancelBubble" nodeType="interactiveSeq">
                <p:stCondLst>
                  <p:cond evt="onClick" delay="0">
                    <p:tgtEl>
                      <p:spTgt spid="2052"/>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fade">
                                      <p:cBhvr>
                                        <p:cTn id="63" dur="500"/>
                                        <p:tgtEl>
                                          <p:spTgt spid="48"/>
                                        </p:tgtEl>
                                      </p:cBhvr>
                                    </p:animEffect>
                                  </p:childTnLst>
                                </p:cTn>
                              </p:par>
                            </p:childTnLst>
                          </p:cTn>
                        </p:par>
                      </p:childTnLst>
                    </p:cTn>
                  </p:par>
                </p:childTnLst>
              </p:cTn>
              <p:nextCondLst>
                <p:cond evt="onClick" delay="0">
                  <p:tgtEl>
                    <p:spTgt spid="2052"/>
                  </p:tgtEl>
                </p:cond>
              </p:nextCondLst>
            </p:seq>
            <p:seq concurrent="1" nextAc="seek">
              <p:cTn id="64" restart="whenNotActive" fill="hold" evtFilter="cancelBubble" nodeType="interactiveSeq">
                <p:stCondLst>
                  <p:cond evt="onClick" delay="0">
                    <p:tgtEl>
                      <p:spTgt spid="2054"/>
                    </p:tgtEl>
                  </p:cond>
                </p:stCondLst>
                <p:endSync evt="end" delay="0">
                  <p:rtn val="all"/>
                </p:endSync>
                <p:childTnLst>
                  <p:par>
                    <p:cTn id="65" fill="hold">
                      <p:stCondLst>
                        <p:cond delay="0"/>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49"/>
                                        </p:tgtEl>
                                        <p:attrNameLst>
                                          <p:attrName>style.visibility</p:attrName>
                                        </p:attrNameLst>
                                      </p:cBhvr>
                                      <p:to>
                                        <p:strVal val="visible"/>
                                      </p:to>
                                    </p:set>
                                    <p:animEffect transition="in" filter="fade">
                                      <p:cBhvr>
                                        <p:cTn id="69" dur="500"/>
                                        <p:tgtEl>
                                          <p:spTgt spid="49"/>
                                        </p:tgtEl>
                                      </p:cBhvr>
                                    </p:animEffect>
                                  </p:childTnLst>
                                </p:cTn>
                              </p:par>
                            </p:childTnLst>
                          </p:cTn>
                        </p:par>
                      </p:childTnLst>
                    </p:cTn>
                  </p:par>
                </p:childTnLst>
              </p:cTn>
              <p:nextCondLst>
                <p:cond evt="onClick" delay="0">
                  <p:tgtEl>
                    <p:spTgt spid="2054"/>
                  </p:tgtEl>
                </p:cond>
              </p:nextCondLst>
            </p:seq>
            <p:seq concurrent="1" nextAc="seek">
              <p:cTn id="70" restart="whenNotActive" fill="hold" evtFilter="cancelBubble" nodeType="interactiveSeq">
                <p:stCondLst>
                  <p:cond evt="onClick" delay="0">
                    <p:tgtEl>
                      <p:spTgt spid="2056"/>
                    </p:tgtEl>
                  </p:cond>
                </p:stCondLst>
                <p:endSync evt="end" delay="0">
                  <p:rtn val="all"/>
                </p:endSync>
                <p:childTnLst>
                  <p:par>
                    <p:cTn id="71" fill="hold">
                      <p:stCondLst>
                        <p:cond delay="0"/>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50"/>
                                        </p:tgtEl>
                                        <p:attrNameLst>
                                          <p:attrName>style.visibility</p:attrName>
                                        </p:attrNameLst>
                                      </p:cBhvr>
                                      <p:to>
                                        <p:strVal val="visible"/>
                                      </p:to>
                                    </p:set>
                                    <p:animEffect transition="in" filter="fade">
                                      <p:cBhvr>
                                        <p:cTn id="75" dur="500"/>
                                        <p:tgtEl>
                                          <p:spTgt spid="50"/>
                                        </p:tgtEl>
                                      </p:cBhvr>
                                    </p:animEffect>
                                  </p:childTnLst>
                                </p:cTn>
                              </p:par>
                            </p:childTnLst>
                          </p:cTn>
                        </p:par>
                      </p:childTnLst>
                    </p:cTn>
                  </p:par>
                </p:childTnLst>
              </p:cTn>
              <p:nextCondLst>
                <p:cond evt="onClick" delay="0">
                  <p:tgtEl>
                    <p:spTgt spid="2056"/>
                  </p:tgtEl>
                </p:cond>
              </p:nextCondLst>
            </p:seq>
            <p:seq concurrent="1" nextAc="seek">
              <p:cTn id="76" restart="whenNotActive" fill="hold" evtFilter="cancelBubble" nodeType="interactiveSeq">
                <p:stCondLst>
                  <p:cond evt="onClick" delay="0">
                    <p:tgtEl>
                      <p:spTgt spid="2058"/>
                    </p:tgtEl>
                  </p:cond>
                </p:stCondLst>
                <p:endSync evt="end" delay="0">
                  <p:rtn val="all"/>
                </p:endSync>
                <p:childTnLst>
                  <p:par>
                    <p:cTn id="77" fill="hold">
                      <p:stCondLst>
                        <p:cond delay="0"/>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51"/>
                                        </p:tgtEl>
                                        <p:attrNameLst>
                                          <p:attrName>style.visibility</p:attrName>
                                        </p:attrNameLst>
                                      </p:cBhvr>
                                      <p:to>
                                        <p:strVal val="visible"/>
                                      </p:to>
                                    </p:set>
                                    <p:animEffect transition="in" filter="fade">
                                      <p:cBhvr>
                                        <p:cTn id="81" dur="500"/>
                                        <p:tgtEl>
                                          <p:spTgt spid="51"/>
                                        </p:tgtEl>
                                      </p:cBhvr>
                                    </p:animEffect>
                                  </p:childTnLst>
                                </p:cTn>
                              </p:par>
                            </p:childTnLst>
                          </p:cTn>
                        </p:par>
                      </p:childTnLst>
                    </p:cTn>
                  </p:par>
                </p:childTnLst>
              </p:cTn>
              <p:nextCondLst>
                <p:cond evt="onClick" delay="0">
                  <p:tgtEl>
                    <p:spTgt spid="2058"/>
                  </p:tgtEl>
                </p:cond>
              </p:nextCondLst>
            </p:seq>
          </p:childTnLst>
        </p:cTn>
      </p:par>
    </p:tnLst>
    <p:bldLst>
      <p:bldP spid="2" grpId="0"/>
      <p:bldP spid="48" grpId="0"/>
      <p:bldP spid="49" grpId="0"/>
      <p:bldP spid="50" grpId="0"/>
      <p:bldP spid="5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2367401" cy="523220"/>
              </a:xfrm>
              <a:prstGeom prst="rect">
                <a:avLst/>
              </a:prstGeom>
              <a:noFill/>
            </p:spPr>
            <p:txBody>
              <a:bodyPr wrap="none" rtlCol="0">
                <a:spAutoFit/>
              </a:bodyPr>
              <a:lstStyle/>
              <a:p>
                <a:r>
                  <a:rPr lang="en-US" sz="2800" b="1" dirty="0">
                    <a:solidFill>
                      <a:srgbClr val="FF0066"/>
                    </a:solidFill>
                    <a:latin typeface="Times New Roman" pitchFamily="18" charset="0"/>
                    <a:cs typeface="Times New Roman" pitchFamily="18" charset="0"/>
                  </a:rPr>
                  <a:t>CÔNG NGHỆ</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dirty="0" err="1">
                <a:solidFill>
                  <a:srgbClr val="0000CC"/>
                </a:solidFill>
                <a:effectLst>
                  <a:outerShdw blurRad="38100" dist="38100" dir="2700000" algn="tl">
                    <a:srgbClr val="000000">
                      <a:alpha val="43137"/>
                    </a:srgbClr>
                  </a:outerShdw>
                </a:effectLst>
                <a:latin typeface="Times New Roman" pitchFamily="18" charset="0"/>
              </a:rPr>
              <a:t>Bài</a:t>
            </a:r>
            <a:r>
              <a:rPr lang="en-US" sz="2800" b="1" dirty="0">
                <a:solidFill>
                  <a:srgbClr val="0000CC"/>
                </a:solidFill>
                <a:effectLst>
                  <a:outerShdw blurRad="38100" dist="38100" dir="2700000" algn="tl">
                    <a:srgbClr val="000000">
                      <a:alpha val="43137"/>
                    </a:srgbClr>
                  </a:outerShdw>
                </a:effectLst>
                <a:latin typeface="Times New Roman" pitchFamily="18" charset="0"/>
              </a:rPr>
              <a:t> 10: </a:t>
            </a:r>
            <a:r>
              <a:rPr lang="nl-NL" sz="3200" b="1" dirty="0">
                <a:solidFill>
                  <a:srgbClr val="0000CC"/>
                </a:solidFill>
                <a:effectLst/>
                <a:latin typeface="Times New Roman" panose="02020603050405020304" pitchFamily="18" charset="0"/>
                <a:ea typeface="Times New Roman" panose="02020603050405020304" pitchFamily="18" charset="0"/>
              </a:rPr>
              <a:t>LÀM ĐỒ CHƠI (T1) </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grpSp>
        <p:nvGrpSpPr>
          <p:cNvPr id="9" name="Group 8"/>
          <p:cNvGrpSpPr/>
          <p:nvPr/>
        </p:nvGrpSpPr>
        <p:grpSpPr>
          <a:xfrm>
            <a:off x="746919" y="1782783"/>
            <a:ext cx="11277600" cy="677108"/>
            <a:chOff x="1508918" y="1888664"/>
            <a:chExt cx="10047316" cy="677108"/>
          </a:xfrm>
        </p:grpSpPr>
        <p:sp>
          <p:nvSpPr>
            <p:cNvPr id="10" name="Rectangle 9"/>
            <p:cNvSpPr/>
            <p:nvPr/>
          </p:nvSpPr>
          <p:spPr>
            <a:xfrm>
              <a:off x="1508918" y="1888664"/>
              <a:ext cx="10047316" cy="677108"/>
            </a:xfrm>
            <a:prstGeom prst="rect">
              <a:avLst/>
            </a:prstGeom>
          </p:spPr>
          <p:txBody>
            <a:bodyPr wrap="square">
              <a:spAutoFit/>
            </a:bodyPr>
            <a:lstStyle/>
            <a:p>
              <a:r>
                <a:rPr lang="en-US" sz="3800" b="1" dirty="0">
                  <a:solidFill>
                    <a:srgbClr val="FF0066"/>
                  </a:solidFill>
                  <a:latin typeface="Times New Roman" pitchFamily="18" charset="0"/>
                  <a:cs typeface="Times New Roman" pitchFamily="18" charset="0"/>
                </a:rPr>
                <a:t>1. </a:t>
              </a:r>
              <a:r>
                <a:rPr lang="nl-NL" sz="3600" b="1" dirty="0">
                  <a:solidFill>
                    <a:srgbClr val="FF0066"/>
                  </a:solidFill>
                  <a:effectLst/>
                  <a:latin typeface="Times New Roman" panose="02020603050405020304" pitchFamily="18" charset="0"/>
                  <a:ea typeface="Times New Roman" panose="02020603050405020304" pitchFamily="18" charset="0"/>
                </a:rPr>
                <a:t>Gọi đúng tên đồ chơi. (làm việc cá nhân)</a:t>
              </a:r>
              <a:endParaRPr lang="en-US" sz="3600" dirty="0">
                <a:solidFill>
                  <a:srgbClr val="FF0066"/>
                </a:solidFill>
                <a:effectLst/>
                <a:latin typeface="Times New Roman" panose="02020603050405020304" pitchFamily="18" charset="0"/>
                <a:ea typeface="Times New Roman" panose="02020603050405020304" pitchFamily="18" charset="0"/>
              </a:endParaRPr>
            </a:p>
          </p:txBody>
        </p:sp>
        <p:cxnSp>
          <p:nvCxnSpPr>
            <p:cNvPr id="11" name="Straight Connector 10"/>
            <p:cNvCxnSpPr>
              <a:cxnSpLocks/>
            </p:cNvCxnSpPr>
            <p:nvPr/>
          </p:nvCxnSpPr>
          <p:spPr>
            <a:xfrm>
              <a:off x="1673234" y="2519755"/>
              <a:ext cx="7439059"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32" name="TextBox 31">
            <a:extLst>
              <a:ext uri="{FF2B5EF4-FFF2-40B4-BE49-F238E27FC236}">
                <a16:creationId xmlns:a16="http://schemas.microsoft.com/office/drawing/2014/main" id="{526D1647-F6C4-7FD2-04B5-2E06545F165E}"/>
              </a:ext>
            </a:extLst>
          </p:cNvPr>
          <p:cNvSpPr txBox="1"/>
          <p:nvPr/>
        </p:nvSpPr>
        <p:spPr>
          <a:xfrm>
            <a:off x="442119" y="2561868"/>
            <a:ext cx="14859000" cy="699102"/>
          </a:xfrm>
          <a:prstGeom prst="rect">
            <a:avLst/>
          </a:prstGeom>
          <a:noFill/>
        </p:spPr>
        <p:txBody>
          <a:bodyPr wrap="square">
            <a:spAutoFit/>
          </a:bodyPr>
          <a:lstStyle/>
          <a:p>
            <a:pPr algn="just">
              <a:lnSpc>
                <a:spcPct val="120000"/>
              </a:lnSpc>
            </a:pPr>
            <a:r>
              <a:rPr lang="nl-NL" sz="3600" b="1" dirty="0">
                <a:solidFill>
                  <a:srgbClr val="0000CC"/>
                </a:solidFill>
                <a:effectLst/>
                <a:latin typeface="Times New Roman" panose="02020603050405020304" pitchFamily="18" charset="0"/>
                <a:ea typeface="Times New Roman" panose="02020603050405020304" pitchFamily="18" charset="0"/>
              </a:rPr>
              <a:t>Em hãy quan sát và gọi tên các đồ chơi tương ứng với các thẻ tên dưới đây.</a:t>
            </a:r>
            <a:endParaRPr lang="en-US" sz="3200" b="1" dirty="0">
              <a:solidFill>
                <a:srgbClr val="0000CC"/>
              </a:solidFill>
              <a:effectLst/>
              <a:latin typeface="Times New Roman" panose="02020603050405020304" pitchFamily="18" charset="0"/>
              <a:ea typeface="Times New Roman" panose="02020603050405020304" pitchFamily="18" charset="0"/>
            </a:endParaRPr>
          </a:p>
        </p:txBody>
      </p:sp>
      <p:pic>
        <p:nvPicPr>
          <p:cNvPr id="36" name="Picture 35">
            <a:extLst>
              <a:ext uri="{FF2B5EF4-FFF2-40B4-BE49-F238E27FC236}">
                <a16:creationId xmlns:a16="http://schemas.microsoft.com/office/drawing/2014/main" id="{768D6986-E81A-E6A5-4C0B-1ED83549E0B5}"/>
              </a:ext>
            </a:extLst>
          </p:cNvPr>
          <p:cNvPicPr>
            <a:picLocks noChangeAspect="1"/>
          </p:cNvPicPr>
          <p:nvPr/>
        </p:nvPicPr>
        <p:blipFill rotWithShape="1">
          <a:blip r:embed="rId2"/>
          <a:srcRect l="29073" t="32121" b="36265"/>
          <a:stretch/>
        </p:blipFill>
        <p:spPr>
          <a:xfrm>
            <a:off x="3950450" y="6071297"/>
            <a:ext cx="6228961" cy="1689987"/>
          </a:xfrm>
          <a:prstGeom prst="rect">
            <a:avLst/>
          </a:prstGeom>
        </p:spPr>
      </p:pic>
      <p:sp>
        <p:nvSpPr>
          <p:cNvPr id="38" name="Arrow: Pentagon 37">
            <a:extLst>
              <a:ext uri="{FF2B5EF4-FFF2-40B4-BE49-F238E27FC236}">
                <a16:creationId xmlns:a16="http://schemas.microsoft.com/office/drawing/2014/main" id="{D3EA98B8-79F5-3B27-8B31-AA66263A5A95}"/>
              </a:ext>
            </a:extLst>
          </p:cNvPr>
          <p:cNvSpPr/>
          <p:nvPr/>
        </p:nvSpPr>
        <p:spPr>
          <a:xfrm>
            <a:off x="734587" y="5418837"/>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Đồ</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chơi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lắp</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ráp</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9" name="Arrow: Pentagon 38">
            <a:extLst>
              <a:ext uri="{FF2B5EF4-FFF2-40B4-BE49-F238E27FC236}">
                <a16:creationId xmlns:a16="http://schemas.microsoft.com/office/drawing/2014/main" id="{E3CC640B-AB60-882D-B0DD-636542825AF3}"/>
              </a:ext>
            </a:extLst>
          </p:cNvPr>
          <p:cNvSpPr/>
          <p:nvPr/>
        </p:nvSpPr>
        <p:spPr>
          <a:xfrm>
            <a:off x="14005719" y="5128160"/>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anose="02020603050405020304" pitchFamily="18" charset="0"/>
                <a:cs typeface="Times New Roman" panose="02020603050405020304" pitchFamily="18" charset="0"/>
              </a:rPr>
              <a:t>Đèn</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ông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sao</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40" name="Arrow: Pentagon 39">
            <a:extLst>
              <a:ext uri="{FF2B5EF4-FFF2-40B4-BE49-F238E27FC236}">
                <a16:creationId xmlns:a16="http://schemas.microsoft.com/office/drawing/2014/main" id="{1F6530D0-344D-0698-E1E8-E7017C9EAFFE}"/>
              </a:ext>
            </a:extLst>
          </p:cNvPr>
          <p:cNvSpPr/>
          <p:nvPr/>
        </p:nvSpPr>
        <p:spPr>
          <a:xfrm>
            <a:off x="3266990" y="5472000"/>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Cờ</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vua</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41" name="Arrow: Pentagon 40">
            <a:extLst>
              <a:ext uri="{FF2B5EF4-FFF2-40B4-BE49-F238E27FC236}">
                <a16:creationId xmlns:a16="http://schemas.microsoft.com/office/drawing/2014/main" id="{03DEB47A-A9BD-F6AA-A3B5-4E7D77459E6A}"/>
              </a:ext>
            </a:extLst>
          </p:cNvPr>
          <p:cNvSpPr/>
          <p:nvPr/>
        </p:nvSpPr>
        <p:spPr>
          <a:xfrm>
            <a:off x="6499304" y="8018230"/>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cs typeface="Times New Roman" panose="02020603050405020304" pitchFamily="18" charset="0"/>
              </a:rPr>
              <a:t>Ô </a:t>
            </a:r>
            <a:r>
              <a:rPr lang="en-US" sz="2800" b="1" dirty="0" err="1">
                <a:solidFill>
                  <a:schemeClr val="tx1"/>
                </a:solidFill>
                <a:latin typeface="Times New Roman" panose="02020603050405020304" pitchFamily="18" charset="0"/>
                <a:cs typeface="Times New Roman" panose="02020603050405020304" pitchFamily="18" charset="0"/>
              </a:rPr>
              <a:t>tô</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điều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khiển</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42" name="Arrow: Pentagon 41">
            <a:extLst>
              <a:ext uri="{FF2B5EF4-FFF2-40B4-BE49-F238E27FC236}">
                <a16:creationId xmlns:a16="http://schemas.microsoft.com/office/drawing/2014/main" id="{9A74E5C6-5838-EA50-53A5-D7CDDE993AFC}"/>
              </a:ext>
            </a:extLst>
          </p:cNvPr>
          <p:cNvSpPr/>
          <p:nvPr/>
        </p:nvSpPr>
        <p:spPr>
          <a:xfrm>
            <a:off x="11524113" y="5391142"/>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Times New Roman" panose="02020603050405020304" pitchFamily="18" charset="0"/>
                <a:cs typeface="Times New Roman" panose="02020603050405020304" pitchFamily="18" charset="0"/>
              </a:rPr>
              <a:t>Chong </a:t>
            </a:r>
            <a:r>
              <a:rPr lang="en-US" sz="2000" b="1" dirty="0" err="1">
                <a:solidFill>
                  <a:schemeClr val="tx1"/>
                </a:solidFill>
                <a:latin typeface="Times New Roman" panose="02020603050405020304" pitchFamily="18" charset="0"/>
                <a:cs typeface="Times New Roman" panose="02020603050405020304" pitchFamily="18" charset="0"/>
              </a:rPr>
              <a:t>chóng</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43" name="Arrow: Pentagon 42">
            <a:extLst>
              <a:ext uri="{FF2B5EF4-FFF2-40B4-BE49-F238E27FC236}">
                <a16:creationId xmlns:a16="http://schemas.microsoft.com/office/drawing/2014/main" id="{B9CA5349-8875-CCEF-E746-5FA2A62A90F2}"/>
              </a:ext>
            </a:extLst>
          </p:cNvPr>
          <p:cNvSpPr/>
          <p:nvPr/>
        </p:nvSpPr>
        <p:spPr>
          <a:xfrm>
            <a:off x="8991118" y="7968983"/>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Diều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giấy</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44" name="Arrow: Pentagon 43">
            <a:extLst>
              <a:ext uri="{FF2B5EF4-FFF2-40B4-BE49-F238E27FC236}">
                <a16:creationId xmlns:a16="http://schemas.microsoft.com/office/drawing/2014/main" id="{D97E0867-AD80-A513-22C1-D120CAAF459C}"/>
              </a:ext>
            </a:extLst>
          </p:cNvPr>
          <p:cNvSpPr/>
          <p:nvPr/>
        </p:nvSpPr>
        <p:spPr>
          <a:xfrm>
            <a:off x="9020790" y="5158656"/>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anose="02020603050405020304" pitchFamily="18" charset="0"/>
                <a:cs typeface="Times New Roman" panose="02020603050405020304" pitchFamily="18" charset="0"/>
              </a:rPr>
              <a:t>Quả</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bóng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đá</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45" name="Arrow: Pentagon 44">
            <a:extLst>
              <a:ext uri="{FF2B5EF4-FFF2-40B4-BE49-F238E27FC236}">
                <a16:creationId xmlns:a16="http://schemas.microsoft.com/office/drawing/2014/main" id="{8E4FCF75-776B-8270-FF2D-F7E578BAF18B}"/>
              </a:ext>
            </a:extLst>
          </p:cNvPr>
          <p:cNvSpPr/>
          <p:nvPr/>
        </p:nvSpPr>
        <p:spPr>
          <a:xfrm>
            <a:off x="3958420" y="8140774"/>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Gấu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bông</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46" name="Arrow: Pentagon 45">
            <a:extLst>
              <a:ext uri="{FF2B5EF4-FFF2-40B4-BE49-F238E27FC236}">
                <a16:creationId xmlns:a16="http://schemas.microsoft.com/office/drawing/2014/main" id="{12781D56-3C84-C44C-94B7-9F73794DB399}"/>
              </a:ext>
            </a:extLst>
          </p:cNvPr>
          <p:cNvSpPr/>
          <p:nvPr/>
        </p:nvSpPr>
        <p:spPr>
          <a:xfrm>
            <a:off x="6332435" y="5391142"/>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Ru –</a:t>
            </a:r>
            <a:r>
              <a:rPr lang="en-US" sz="2400" b="1" dirty="0" err="1">
                <a:solidFill>
                  <a:schemeClr val="tx1"/>
                </a:solidFill>
                <a:latin typeface="Times New Roman" panose="02020603050405020304" pitchFamily="18" charset="0"/>
                <a:cs typeface="Times New Roman" panose="02020603050405020304" pitchFamily="18" charset="0"/>
              </a:rPr>
              <a:t>bich</a:t>
            </a:r>
            <a:endParaRPr lang="en-US" sz="2400" b="1" dirty="0">
              <a:solidFill>
                <a:schemeClr val="tx1"/>
              </a:solidFill>
              <a:latin typeface="Times New Roman" panose="02020603050405020304" pitchFamily="18" charset="0"/>
              <a:cs typeface="Times New Roman" panose="02020603050405020304" pitchFamily="18" charset="0"/>
            </a:endParaRPr>
          </a:p>
          <a:p>
            <a:pPr algn="ctr"/>
            <a:r>
              <a:rPr lang="en-US" sz="2400" b="1" dirty="0">
                <a:solidFill>
                  <a:schemeClr val="tx1"/>
                </a:solidFill>
                <a:latin typeface="Times New Roman" panose="02020603050405020304" pitchFamily="18" charset="0"/>
                <a:cs typeface="Times New Roman" panose="02020603050405020304" pitchFamily="18" charset="0"/>
              </a:rPr>
              <a:t>(Rubik)</a:t>
            </a: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49" name="Picture 48">
            <a:extLst>
              <a:ext uri="{FF2B5EF4-FFF2-40B4-BE49-F238E27FC236}">
                <a16:creationId xmlns:a16="http://schemas.microsoft.com/office/drawing/2014/main" id="{9D98E6FE-E2F3-56D5-84B3-72E4C4ADFBDD}"/>
              </a:ext>
            </a:extLst>
          </p:cNvPr>
          <p:cNvPicPr>
            <a:picLocks noChangeAspect="1"/>
          </p:cNvPicPr>
          <p:nvPr/>
        </p:nvPicPr>
        <p:blipFill rotWithShape="1">
          <a:blip r:embed="rId2"/>
          <a:srcRect l="29073" t="60878"/>
          <a:stretch/>
        </p:blipFill>
        <p:spPr>
          <a:xfrm>
            <a:off x="9281320" y="3327699"/>
            <a:ext cx="6025796" cy="1892413"/>
          </a:xfrm>
          <a:prstGeom prst="rect">
            <a:avLst/>
          </a:prstGeom>
        </p:spPr>
      </p:pic>
      <p:pic>
        <p:nvPicPr>
          <p:cNvPr id="50" name="Picture 49">
            <a:extLst>
              <a:ext uri="{FF2B5EF4-FFF2-40B4-BE49-F238E27FC236}">
                <a16:creationId xmlns:a16="http://schemas.microsoft.com/office/drawing/2014/main" id="{9F4EAE52-C79C-4C87-2B19-361C5A5B0CCA}"/>
              </a:ext>
            </a:extLst>
          </p:cNvPr>
          <p:cNvPicPr>
            <a:picLocks noChangeAspect="1"/>
          </p:cNvPicPr>
          <p:nvPr/>
        </p:nvPicPr>
        <p:blipFill rotWithShape="1">
          <a:blip r:embed="rId2"/>
          <a:srcRect l="29073" t="2420" b="65754"/>
          <a:stretch/>
        </p:blipFill>
        <p:spPr>
          <a:xfrm>
            <a:off x="781603" y="3299084"/>
            <a:ext cx="7356715" cy="2009410"/>
          </a:xfrm>
          <a:prstGeom prst="rect">
            <a:avLst/>
          </a:prstGeom>
        </p:spPr>
      </p:pic>
    </p:spTree>
    <p:extLst>
      <p:ext uri="{BB962C8B-B14F-4D97-AF65-F5344CB8AC3E}">
        <p14:creationId xmlns:p14="http://schemas.microsoft.com/office/powerpoint/2010/main" val="144740941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0"/>
                                        </p:tgtEl>
                                        <p:attrNameLst>
                                          <p:attrName>style.visibility</p:attrName>
                                        </p:attrNameLst>
                                      </p:cBhvr>
                                      <p:to>
                                        <p:strVal val="visible"/>
                                      </p:to>
                                    </p:set>
                                    <p:anim calcmode="lin" valueType="num">
                                      <p:cBhvr additive="base">
                                        <p:cTn id="17" dur="500" fill="hold"/>
                                        <p:tgtEl>
                                          <p:spTgt spid="50"/>
                                        </p:tgtEl>
                                        <p:attrNameLst>
                                          <p:attrName>ppt_x</p:attrName>
                                        </p:attrNameLst>
                                      </p:cBhvr>
                                      <p:tavLst>
                                        <p:tav tm="0">
                                          <p:val>
                                            <p:strVal val="#ppt_x"/>
                                          </p:val>
                                        </p:tav>
                                        <p:tav tm="100000">
                                          <p:val>
                                            <p:strVal val="#ppt_x"/>
                                          </p:val>
                                        </p:tav>
                                      </p:tavLst>
                                    </p:anim>
                                    <p:anim calcmode="lin" valueType="num">
                                      <p:cBhvr additive="base">
                                        <p:cTn id="18" dur="500" fill="hold"/>
                                        <p:tgtEl>
                                          <p:spTgt spid="5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anim calcmode="lin" valueType="num">
                                      <p:cBhvr additive="base">
                                        <p:cTn id="21" dur="500" fill="hold"/>
                                        <p:tgtEl>
                                          <p:spTgt spid="49"/>
                                        </p:tgtEl>
                                        <p:attrNameLst>
                                          <p:attrName>ppt_x</p:attrName>
                                        </p:attrNameLst>
                                      </p:cBhvr>
                                      <p:tavLst>
                                        <p:tav tm="0">
                                          <p:val>
                                            <p:strVal val="#ppt_x"/>
                                          </p:val>
                                        </p:tav>
                                        <p:tav tm="100000">
                                          <p:val>
                                            <p:strVal val="#ppt_x"/>
                                          </p:val>
                                        </p:tav>
                                      </p:tavLst>
                                    </p:anim>
                                    <p:anim calcmode="lin" valueType="num">
                                      <p:cBhvr additive="base">
                                        <p:cTn id="22" dur="500" fill="hold"/>
                                        <p:tgtEl>
                                          <p:spTgt spid="4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ppt_x"/>
                                          </p:val>
                                        </p:tav>
                                        <p:tav tm="100000">
                                          <p:val>
                                            <p:strVal val="#ppt_x"/>
                                          </p:val>
                                        </p:tav>
                                      </p:tavLst>
                                    </p:anim>
                                    <p:anim calcmode="lin" valueType="num">
                                      <p:cBhvr additive="base">
                                        <p:cTn id="2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8"/>
                                        </p:tgtEl>
                                        <p:attrNameLst>
                                          <p:attrName>style.visibility</p:attrName>
                                        </p:attrNameLst>
                                      </p:cBhvr>
                                      <p:to>
                                        <p:strVal val="visible"/>
                                      </p:to>
                                    </p:set>
                                    <p:anim calcmode="lin" valueType="num">
                                      <p:cBhvr additive="base">
                                        <p:cTn id="31" dur="500" fill="hold"/>
                                        <p:tgtEl>
                                          <p:spTgt spid="38"/>
                                        </p:tgtEl>
                                        <p:attrNameLst>
                                          <p:attrName>ppt_x</p:attrName>
                                        </p:attrNameLst>
                                      </p:cBhvr>
                                      <p:tavLst>
                                        <p:tav tm="0">
                                          <p:val>
                                            <p:strVal val="#ppt_x"/>
                                          </p:val>
                                        </p:tav>
                                        <p:tav tm="100000">
                                          <p:val>
                                            <p:strVal val="#ppt_x"/>
                                          </p:val>
                                        </p:tav>
                                      </p:tavLst>
                                    </p:anim>
                                    <p:anim calcmode="lin" valueType="num">
                                      <p:cBhvr additive="base">
                                        <p:cTn id="3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0"/>
                                        </p:tgtEl>
                                        <p:attrNameLst>
                                          <p:attrName>style.visibility</p:attrName>
                                        </p:attrNameLst>
                                      </p:cBhvr>
                                      <p:to>
                                        <p:strVal val="visible"/>
                                      </p:to>
                                    </p:set>
                                    <p:anim calcmode="lin" valueType="num">
                                      <p:cBhvr additive="base">
                                        <p:cTn id="37" dur="500" fill="hold"/>
                                        <p:tgtEl>
                                          <p:spTgt spid="40"/>
                                        </p:tgtEl>
                                        <p:attrNameLst>
                                          <p:attrName>ppt_x</p:attrName>
                                        </p:attrNameLst>
                                      </p:cBhvr>
                                      <p:tavLst>
                                        <p:tav tm="0">
                                          <p:val>
                                            <p:strVal val="#ppt_x"/>
                                          </p:val>
                                        </p:tav>
                                        <p:tav tm="100000">
                                          <p:val>
                                            <p:strVal val="#ppt_x"/>
                                          </p:val>
                                        </p:tav>
                                      </p:tavLst>
                                    </p:anim>
                                    <p:anim calcmode="lin" valueType="num">
                                      <p:cBhvr additive="base">
                                        <p:cTn id="3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6"/>
                                        </p:tgtEl>
                                        <p:attrNameLst>
                                          <p:attrName>style.visibility</p:attrName>
                                        </p:attrNameLst>
                                      </p:cBhvr>
                                      <p:to>
                                        <p:strVal val="visible"/>
                                      </p:to>
                                    </p:set>
                                    <p:anim calcmode="lin" valueType="num">
                                      <p:cBhvr additive="base">
                                        <p:cTn id="43" dur="500" fill="hold"/>
                                        <p:tgtEl>
                                          <p:spTgt spid="46"/>
                                        </p:tgtEl>
                                        <p:attrNameLst>
                                          <p:attrName>ppt_x</p:attrName>
                                        </p:attrNameLst>
                                      </p:cBhvr>
                                      <p:tavLst>
                                        <p:tav tm="0">
                                          <p:val>
                                            <p:strVal val="#ppt_x"/>
                                          </p:val>
                                        </p:tav>
                                        <p:tav tm="100000">
                                          <p:val>
                                            <p:strVal val="#ppt_x"/>
                                          </p:val>
                                        </p:tav>
                                      </p:tavLst>
                                    </p:anim>
                                    <p:anim calcmode="lin" valueType="num">
                                      <p:cBhvr additive="base">
                                        <p:cTn id="4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5"/>
                                        </p:tgtEl>
                                        <p:attrNameLst>
                                          <p:attrName>style.visibility</p:attrName>
                                        </p:attrNameLst>
                                      </p:cBhvr>
                                      <p:to>
                                        <p:strVal val="visible"/>
                                      </p:to>
                                    </p:set>
                                    <p:anim calcmode="lin" valueType="num">
                                      <p:cBhvr additive="base">
                                        <p:cTn id="49" dur="500" fill="hold"/>
                                        <p:tgtEl>
                                          <p:spTgt spid="45"/>
                                        </p:tgtEl>
                                        <p:attrNameLst>
                                          <p:attrName>ppt_x</p:attrName>
                                        </p:attrNameLst>
                                      </p:cBhvr>
                                      <p:tavLst>
                                        <p:tav tm="0">
                                          <p:val>
                                            <p:strVal val="#ppt_x"/>
                                          </p:val>
                                        </p:tav>
                                        <p:tav tm="100000">
                                          <p:val>
                                            <p:strVal val="#ppt_x"/>
                                          </p:val>
                                        </p:tav>
                                      </p:tavLst>
                                    </p:anim>
                                    <p:anim calcmode="lin" valueType="num">
                                      <p:cBhvr additive="base">
                                        <p:cTn id="50"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1"/>
                                        </p:tgtEl>
                                        <p:attrNameLst>
                                          <p:attrName>style.visibility</p:attrName>
                                        </p:attrNameLst>
                                      </p:cBhvr>
                                      <p:to>
                                        <p:strVal val="visible"/>
                                      </p:to>
                                    </p:set>
                                    <p:anim calcmode="lin" valueType="num">
                                      <p:cBhvr additive="base">
                                        <p:cTn id="55" dur="500" fill="hold"/>
                                        <p:tgtEl>
                                          <p:spTgt spid="41"/>
                                        </p:tgtEl>
                                        <p:attrNameLst>
                                          <p:attrName>ppt_x</p:attrName>
                                        </p:attrNameLst>
                                      </p:cBhvr>
                                      <p:tavLst>
                                        <p:tav tm="0">
                                          <p:val>
                                            <p:strVal val="#ppt_x"/>
                                          </p:val>
                                        </p:tav>
                                        <p:tav tm="100000">
                                          <p:val>
                                            <p:strVal val="#ppt_x"/>
                                          </p:val>
                                        </p:tav>
                                      </p:tavLst>
                                    </p:anim>
                                    <p:anim calcmode="lin" valueType="num">
                                      <p:cBhvr additive="base">
                                        <p:cTn id="5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3"/>
                                        </p:tgtEl>
                                        <p:attrNameLst>
                                          <p:attrName>style.visibility</p:attrName>
                                        </p:attrNameLst>
                                      </p:cBhvr>
                                      <p:to>
                                        <p:strVal val="visible"/>
                                      </p:to>
                                    </p:set>
                                    <p:anim calcmode="lin" valueType="num">
                                      <p:cBhvr additive="base">
                                        <p:cTn id="61" dur="500" fill="hold"/>
                                        <p:tgtEl>
                                          <p:spTgt spid="43"/>
                                        </p:tgtEl>
                                        <p:attrNameLst>
                                          <p:attrName>ppt_x</p:attrName>
                                        </p:attrNameLst>
                                      </p:cBhvr>
                                      <p:tavLst>
                                        <p:tav tm="0">
                                          <p:val>
                                            <p:strVal val="#ppt_x"/>
                                          </p:val>
                                        </p:tav>
                                        <p:tav tm="100000">
                                          <p:val>
                                            <p:strVal val="#ppt_x"/>
                                          </p:val>
                                        </p:tav>
                                      </p:tavLst>
                                    </p:anim>
                                    <p:anim calcmode="lin" valueType="num">
                                      <p:cBhvr additive="base">
                                        <p:cTn id="6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4"/>
                                        </p:tgtEl>
                                        <p:attrNameLst>
                                          <p:attrName>style.visibility</p:attrName>
                                        </p:attrNameLst>
                                      </p:cBhvr>
                                      <p:to>
                                        <p:strVal val="visible"/>
                                      </p:to>
                                    </p:set>
                                    <p:anim calcmode="lin" valueType="num">
                                      <p:cBhvr additive="base">
                                        <p:cTn id="67" dur="500" fill="hold"/>
                                        <p:tgtEl>
                                          <p:spTgt spid="44"/>
                                        </p:tgtEl>
                                        <p:attrNameLst>
                                          <p:attrName>ppt_x</p:attrName>
                                        </p:attrNameLst>
                                      </p:cBhvr>
                                      <p:tavLst>
                                        <p:tav tm="0">
                                          <p:val>
                                            <p:strVal val="#ppt_x"/>
                                          </p:val>
                                        </p:tav>
                                        <p:tav tm="100000">
                                          <p:val>
                                            <p:strVal val="#ppt_x"/>
                                          </p:val>
                                        </p:tav>
                                      </p:tavLst>
                                    </p:anim>
                                    <p:anim calcmode="lin" valueType="num">
                                      <p:cBhvr additive="base">
                                        <p:cTn id="6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2"/>
                                        </p:tgtEl>
                                        <p:attrNameLst>
                                          <p:attrName>style.visibility</p:attrName>
                                        </p:attrNameLst>
                                      </p:cBhvr>
                                      <p:to>
                                        <p:strVal val="visible"/>
                                      </p:to>
                                    </p:set>
                                    <p:anim calcmode="lin" valueType="num">
                                      <p:cBhvr additive="base">
                                        <p:cTn id="73" dur="500" fill="hold"/>
                                        <p:tgtEl>
                                          <p:spTgt spid="42"/>
                                        </p:tgtEl>
                                        <p:attrNameLst>
                                          <p:attrName>ppt_x</p:attrName>
                                        </p:attrNameLst>
                                      </p:cBhvr>
                                      <p:tavLst>
                                        <p:tav tm="0">
                                          <p:val>
                                            <p:strVal val="#ppt_x"/>
                                          </p:val>
                                        </p:tav>
                                        <p:tav tm="100000">
                                          <p:val>
                                            <p:strVal val="#ppt_x"/>
                                          </p:val>
                                        </p:tav>
                                      </p:tavLst>
                                    </p:anim>
                                    <p:anim calcmode="lin" valueType="num">
                                      <p:cBhvr additive="base">
                                        <p:cTn id="7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additive="base">
                                        <p:cTn id="79" dur="500" fill="hold"/>
                                        <p:tgtEl>
                                          <p:spTgt spid="39"/>
                                        </p:tgtEl>
                                        <p:attrNameLst>
                                          <p:attrName>ppt_x</p:attrName>
                                        </p:attrNameLst>
                                      </p:cBhvr>
                                      <p:tavLst>
                                        <p:tav tm="0">
                                          <p:val>
                                            <p:strVal val="#ppt_x"/>
                                          </p:val>
                                        </p:tav>
                                        <p:tav tm="100000">
                                          <p:val>
                                            <p:strVal val="#ppt_x"/>
                                          </p:val>
                                        </p:tav>
                                      </p:tavLst>
                                    </p:anim>
                                    <p:anim calcmode="lin" valueType="num">
                                      <p:cBhvr additive="base">
                                        <p:cTn id="8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8" grpId="0" animBg="1"/>
      <p:bldP spid="39" grpId="0" animBg="1"/>
      <p:bldP spid="40" grpId="0" animBg="1"/>
      <p:bldP spid="41" grpId="0" animBg="1"/>
      <p:bldP spid="42" grpId="0" animBg="1"/>
      <p:bldP spid="43" grpId="0" animBg="1"/>
      <p:bldP spid="44" grpId="0" animBg="1"/>
      <p:bldP spid="45" grpId="0" animBg="1"/>
      <p:bldP spid="4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2367401" cy="523220"/>
              </a:xfrm>
              <a:prstGeom prst="rect">
                <a:avLst/>
              </a:prstGeom>
              <a:noFill/>
            </p:spPr>
            <p:txBody>
              <a:bodyPr wrap="none" rtlCol="0">
                <a:spAutoFit/>
              </a:bodyPr>
              <a:lstStyle/>
              <a:p>
                <a:r>
                  <a:rPr lang="en-US" sz="2800" b="1" dirty="0">
                    <a:solidFill>
                      <a:srgbClr val="FF0066"/>
                    </a:solidFill>
                    <a:latin typeface="Times New Roman" pitchFamily="18" charset="0"/>
                    <a:cs typeface="Times New Roman" pitchFamily="18" charset="0"/>
                  </a:rPr>
                  <a:t>CÔNG NGHỆ</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dirty="0" err="1">
                <a:solidFill>
                  <a:srgbClr val="0000CC"/>
                </a:solidFill>
                <a:effectLst>
                  <a:outerShdw blurRad="38100" dist="38100" dir="2700000" algn="tl">
                    <a:srgbClr val="000000">
                      <a:alpha val="43137"/>
                    </a:srgbClr>
                  </a:outerShdw>
                </a:effectLst>
                <a:latin typeface="Times New Roman" pitchFamily="18" charset="0"/>
              </a:rPr>
              <a:t>Bài</a:t>
            </a:r>
            <a:r>
              <a:rPr lang="en-US" sz="2800" b="1" dirty="0">
                <a:solidFill>
                  <a:srgbClr val="0000CC"/>
                </a:solidFill>
                <a:effectLst>
                  <a:outerShdw blurRad="38100" dist="38100" dir="2700000" algn="tl">
                    <a:srgbClr val="000000">
                      <a:alpha val="43137"/>
                    </a:srgbClr>
                  </a:outerShdw>
                </a:effectLst>
                <a:latin typeface="Times New Roman" pitchFamily="18" charset="0"/>
              </a:rPr>
              <a:t> 10: </a:t>
            </a:r>
            <a:r>
              <a:rPr lang="nl-NL" sz="3200" b="1" dirty="0">
                <a:solidFill>
                  <a:srgbClr val="0000CC"/>
                </a:solidFill>
                <a:effectLst/>
                <a:latin typeface="Times New Roman" panose="02020603050405020304" pitchFamily="18" charset="0"/>
                <a:ea typeface="Times New Roman" panose="02020603050405020304" pitchFamily="18" charset="0"/>
              </a:rPr>
              <a:t>LÀM ĐỒ CHƠI (T1) </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grpSp>
        <p:nvGrpSpPr>
          <p:cNvPr id="9" name="Group 8"/>
          <p:cNvGrpSpPr/>
          <p:nvPr/>
        </p:nvGrpSpPr>
        <p:grpSpPr>
          <a:xfrm>
            <a:off x="746919" y="1782783"/>
            <a:ext cx="11277600" cy="677108"/>
            <a:chOff x="1508918" y="1888664"/>
            <a:chExt cx="10047316" cy="677108"/>
          </a:xfrm>
        </p:grpSpPr>
        <p:sp>
          <p:nvSpPr>
            <p:cNvPr id="10" name="Rectangle 9"/>
            <p:cNvSpPr/>
            <p:nvPr/>
          </p:nvSpPr>
          <p:spPr>
            <a:xfrm>
              <a:off x="1508918" y="1888664"/>
              <a:ext cx="10047316" cy="677108"/>
            </a:xfrm>
            <a:prstGeom prst="rect">
              <a:avLst/>
            </a:prstGeom>
          </p:spPr>
          <p:txBody>
            <a:bodyPr wrap="square">
              <a:spAutoFit/>
            </a:bodyPr>
            <a:lstStyle/>
            <a:p>
              <a:r>
                <a:rPr lang="en-US" sz="3800" b="1" dirty="0">
                  <a:solidFill>
                    <a:srgbClr val="FF0066"/>
                  </a:solidFill>
                  <a:latin typeface="Times New Roman" pitchFamily="18" charset="0"/>
                  <a:cs typeface="Times New Roman" pitchFamily="18" charset="0"/>
                </a:rPr>
                <a:t>1. </a:t>
              </a:r>
              <a:r>
                <a:rPr lang="nl-NL" sz="3600" b="1" dirty="0">
                  <a:solidFill>
                    <a:srgbClr val="FF0066"/>
                  </a:solidFill>
                  <a:effectLst/>
                  <a:latin typeface="Times New Roman" panose="02020603050405020304" pitchFamily="18" charset="0"/>
                  <a:ea typeface="Times New Roman" panose="02020603050405020304" pitchFamily="18" charset="0"/>
                </a:rPr>
                <a:t>Gọi đúng tên đồ chơi. (làm việc cá nhân)</a:t>
              </a:r>
              <a:endParaRPr lang="en-US" sz="3600" dirty="0">
                <a:solidFill>
                  <a:srgbClr val="FF0066"/>
                </a:solidFill>
                <a:effectLst/>
                <a:latin typeface="Times New Roman" panose="02020603050405020304" pitchFamily="18" charset="0"/>
                <a:ea typeface="Times New Roman" panose="02020603050405020304" pitchFamily="18" charset="0"/>
              </a:endParaRPr>
            </a:p>
          </p:txBody>
        </p:sp>
        <p:cxnSp>
          <p:nvCxnSpPr>
            <p:cNvPr id="11" name="Straight Connector 10"/>
            <p:cNvCxnSpPr>
              <a:cxnSpLocks/>
            </p:cNvCxnSpPr>
            <p:nvPr/>
          </p:nvCxnSpPr>
          <p:spPr>
            <a:xfrm>
              <a:off x="1673234" y="2519755"/>
              <a:ext cx="7439059"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25" name="TextBox 24"/>
          <p:cNvSpPr txBox="1"/>
          <p:nvPr/>
        </p:nvSpPr>
        <p:spPr>
          <a:xfrm>
            <a:off x="951942" y="7960734"/>
            <a:ext cx="14859000" cy="1200329"/>
          </a:xfrm>
          <a:prstGeom prst="rect">
            <a:avLst/>
          </a:prstGeom>
          <a:solidFill>
            <a:schemeClr val="bg1"/>
          </a:solidFill>
        </p:spPr>
        <p:txBody>
          <a:bodyPr wrap="square" rtlCol="0">
            <a:spAutoFit/>
          </a:bodyPr>
          <a:lstStyle/>
          <a:p>
            <a:pPr algn="just"/>
            <a:r>
              <a:rPr lang="nl-NL" sz="3600" b="1" i="1" dirty="0">
                <a:solidFill>
                  <a:srgbClr val="0000CC"/>
                </a:solidFill>
                <a:latin typeface="Times New Roman" panose="02020603050405020304" pitchFamily="18" charset="0"/>
                <a:cs typeface="Times New Roman" panose="02020603050405020304" pitchFamily="18" charset="0"/>
              </a:rPr>
              <a:t>Đồ chơi trẻ em rất da dạng, phong phú: đồ chơi trí tuệ; đồ chơi vận động; đồ chơi truyền thống và đồ chơi hiện đại,...</a:t>
            </a:r>
            <a:endParaRPr lang="en-US" sz="6000" b="1" i="1" dirty="0">
              <a:solidFill>
                <a:srgbClr val="0000CC"/>
              </a:solidFill>
              <a:latin typeface="Times New Roman" pitchFamily="18" charset="0"/>
              <a:cs typeface="Times New Roman" pitchFamily="18" charset="0"/>
            </a:endParaRPr>
          </a:p>
        </p:txBody>
      </p:sp>
      <p:sp>
        <p:nvSpPr>
          <p:cNvPr id="34" name="TextBox 33">
            <a:extLst>
              <a:ext uri="{FF2B5EF4-FFF2-40B4-BE49-F238E27FC236}">
                <a16:creationId xmlns:a16="http://schemas.microsoft.com/office/drawing/2014/main" id="{9166F3E3-51FF-D991-8A9B-FE80F06B20C0}"/>
              </a:ext>
            </a:extLst>
          </p:cNvPr>
          <p:cNvSpPr txBox="1"/>
          <p:nvPr/>
        </p:nvSpPr>
        <p:spPr>
          <a:xfrm>
            <a:off x="653420" y="2553078"/>
            <a:ext cx="15014803" cy="699102"/>
          </a:xfrm>
          <a:prstGeom prst="rect">
            <a:avLst/>
          </a:prstGeom>
          <a:noFill/>
        </p:spPr>
        <p:txBody>
          <a:bodyPr wrap="square">
            <a:spAutoFit/>
          </a:bodyPr>
          <a:lstStyle/>
          <a:p>
            <a:pPr algn="just">
              <a:lnSpc>
                <a:spcPct val="120000"/>
              </a:lnSpc>
            </a:pPr>
            <a:r>
              <a:rPr lang="nl-NL" sz="3600" b="1" dirty="0">
                <a:solidFill>
                  <a:srgbClr val="0000CC"/>
                </a:solidFill>
                <a:effectLst/>
                <a:latin typeface="Times New Roman" panose="02020603050405020304" pitchFamily="18" charset="0"/>
                <a:ea typeface="Times New Roman" panose="02020603050405020304" pitchFamily="18" charset="0"/>
              </a:rPr>
              <a:t>Những món đồ chơi trong hình 1 được làm bằng vật liệu gì?</a:t>
            </a:r>
            <a:endParaRPr lang="en-US" sz="3200" b="1" dirty="0">
              <a:solidFill>
                <a:srgbClr val="0000CC"/>
              </a:solidFill>
              <a:effectLst/>
              <a:latin typeface="Times New Roman" panose="02020603050405020304" pitchFamily="18" charset="0"/>
              <a:ea typeface="Times New Roman" panose="02020603050405020304" pitchFamily="18" charset="0"/>
            </a:endParaRPr>
          </a:p>
        </p:txBody>
      </p:sp>
      <p:sp>
        <p:nvSpPr>
          <p:cNvPr id="35" name="TextBox 34">
            <a:extLst>
              <a:ext uri="{FF2B5EF4-FFF2-40B4-BE49-F238E27FC236}">
                <a16:creationId xmlns:a16="http://schemas.microsoft.com/office/drawing/2014/main" id="{B3676004-DA41-572D-C89A-A78C031D97EF}"/>
              </a:ext>
            </a:extLst>
          </p:cNvPr>
          <p:cNvSpPr txBox="1"/>
          <p:nvPr/>
        </p:nvSpPr>
        <p:spPr>
          <a:xfrm>
            <a:off x="545168" y="3427850"/>
            <a:ext cx="8142050" cy="1569660"/>
          </a:xfrm>
          <a:prstGeom prst="rect">
            <a:avLst/>
          </a:prstGeom>
          <a:noFill/>
        </p:spPr>
        <p:txBody>
          <a:bodyPr wrap="square">
            <a:spAutoFit/>
          </a:bodyPr>
          <a:lstStyle/>
          <a:p>
            <a:r>
              <a:rPr lang="nl-NL" sz="3200" b="1" dirty="0">
                <a:solidFill>
                  <a:srgbClr val="0000CC"/>
                </a:solidFill>
                <a:effectLst/>
                <a:latin typeface="Times New Roman" panose="02020603050405020304" pitchFamily="18" charset="0"/>
                <a:ea typeface="Times New Roman" panose="02020603050405020304" pitchFamily="18" charset="0"/>
              </a:rPr>
              <a:t>Những đồ chơi làm bằng nhựa là: a. Đồ chơi lắp rắp; b. Cờ vua; c. Ru-bich; e. Ô tô điều khiển. </a:t>
            </a:r>
          </a:p>
        </p:txBody>
      </p:sp>
      <p:pic>
        <p:nvPicPr>
          <p:cNvPr id="4" name="Picture 3">
            <a:extLst>
              <a:ext uri="{FF2B5EF4-FFF2-40B4-BE49-F238E27FC236}">
                <a16:creationId xmlns:a16="http://schemas.microsoft.com/office/drawing/2014/main" id="{50610B85-E1EA-7622-F8F4-541F772FC47A}"/>
              </a:ext>
            </a:extLst>
          </p:cNvPr>
          <p:cNvPicPr>
            <a:picLocks noChangeAspect="1"/>
          </p:cNvPicPr>
          <p:nvPr/>
        </p:nvPicPr>
        <p:blipFill>
          <a:blip r:embed="rId2"/>
          <a:stretch>
            <a:fillRect/>
          </a:stretch>
        </p:blipFill>
        <p:spPr>
          <a:xfrm>
            <a:off x="8381442" y="4984607"/>
            <a:ext cx="1080293" cy="967763"/>
          </a:xfrm>
          <a:prstGeom prst="rect">
            <a:avLst/>
          </a:prstGeom>
        </p:spPr>
      </p:pic>
      <p:pic>
        <p:nvPicPr>
          <p:cNvPr id="6" name="Picture 5">
            <a:extLst>
              <a:ext uri="{FF2B5EF4-FFF2-40B4-BE49-F238E27FC236}">
                <a16:creationId xmlns:a16="http://schemas.microsoft.com/office/drawing/2014/main" id="{5E758B09-9AA2-4B27-31A1-915E84AA652A}"/>
              </a:ext>
            </a:extLst>
          </p:cNvPr>
          <p:cNvPicPr>
            <a:picLocks noChangeAspect="1"/>
          </p:cNvPicPr>
          <p:nvPr/>
        </p:nvPicPr>
        <p:blipFill>
          <a:blip r:embed="rId3"/>
          <a:stretch>
            <a:fillRect/>
          </a:stretch>
        </p:blipFill>
        <p:spPr>
          <a:xfrm>
            <a:off x="11693409" y="5717653"/>
            <a:ext cx="1285273" cy="1413803"/>
          </a:xfrm>
          <a:prstGeom prst="rect">
            <a:avLst/>
          </a:prstGeom>
        </p:spPr>
      </p:pic>
      <p:pic>
        <p:nvPicPr>
          <p:cNvPr id="8" name="Picture 7">
            <a:extLst>
              <a:ext uri="{FF2B5EF4-FFF2-40B4-BE49-F238E27FC236}">
                <a16:creationId xmlns:a16="http://schemas.microsoft.com/office/drawing/2014/main" id="{8BAECBA2-75FD-0865-9E18-A4FC39FACEF4}"/>
              </a:ext>
            </a:extLst>
          </p:cNvPr>
          <p:cNvPicPr>
            <a:picLocks noChangeAspect="1"/>
          </p:cNvPicPr>
          <p:nvPr/>
        </p:nvPicPr>
        <p:blipFill>
          <a:blip r:embed="rId4"/>
          <a:stretch>
            <a:fillRect/>
          </a:stretch>
        </p:blipFill>
        <p:spPr>
          <a:xfrm>
            <a:off x="13884988" y="5691186"/>
            <a:ext cx="1256405" cy="1440270"/>
          </a:xfrm>
          <a:prstGeom prst="rect">
            <a:avLst/>
          </a:prstGeom>
        </p:spPr>
      </p:pic>
      <p:pic>
        <p:nvPicPr>
          <p:cNvPr id="13" name="Picture 12">
            <a:extLst>
              <a:ext uri="{FF2B5EF4-FFF2-40B4-BE49-F238E27FC236}">
                <a16:creationId xmlns:a16="http://schemas.microsoft.com/office/drawing/2014/main" id="{979BA149-8B0D-A33A-4C37-E1243E38993C}"/>
              </a:ext>
            </a:extLst>
          </p:cNvPr>
          <p:cNvPicPr>
            <a:picLocks noChangeAspect="1"/>
          </p:cNvPicPr>
          <p:nvPr/>
        </p:nvPicPr>
        <p:blipFill>
          <a:blip r:embed="rId5"/>
          <a:stretch>
            <a:fillRect/>
          </a:stretch>
        </p:blipFill>
        <p:spPr>
          <a:xfrm>
            <a:off x="8622518" y="6856515"/>
            <a:ext cx="1285273" cy="1255382"/>
          </a:xfrm>
          <a:prstGeom prst="rect">
            <a:avLst/>
          </a:prstGeom>
        </p:spPr>
      </p:pic>
      <p:pic>
        <p:nvPicPr>
          <p:cNvPr id="15" name="Picture 14">
            <a:extLst>
              <a:ext uri="{FF2B5EF4-FFF2-40B4-BE49-F238E27FC236}">
                <a16:creationId xmlns:a16="http://schemas.microsoft.com/office/drawing/2014/main" id="{AC30D368-7C96-3C85-E7B6-55ED0FAFD19C}"/>
              </a:ext>
            </a:extLst>
          </p:cNvPr>
          <p:cNvPicPr>
            <a:picLocks noChangeAspect="1"/>
          </p:cNvPicPr>
          <p:nvPr/>
        </p:nvPicPr>
        <p:blipFill>
          <a:blip r:embed="rId6"/>
          <a:stretch>
            <a:fillRect/>
          </a:stretch>
        </p:blipFill>
        <p:spPr>
          <a:xfrm>
            <a:off x="9824477" y="5991686"/>
            <a:ext cx="1285273" cy="1139770"/>
          </a:xfrm>
          <a:prstGeom prst="rect">
            <a:avLst/>
          </a:prstGeom>
        </p:spPr>
      </p:pic>
      <p:pic>
        <p:nvPicPr>
          <p:cNvPr id="17" name="Picture 16">
            <a:extLst>
              <a:ext uri="{FF2B5EF4-FFF2-40B4-BE49-F238E27FC236}">
                <a16:creationId xmlns:a16="http://schemas.microsoft.com/office/drawing/2014/main" id="{EAC5AAF8-E46C-9896-DAA7-763058355318}"/>
              </a:ext>
            </a:extLst>
          </p:cNvPr>
          <p:cNvPicPr>
            <a:picLocks noChangeAspect="1"/>
          </p:cNvPicPr>
          <p:nvPr/>
        </p:nvPicPr>
        <p:blipFill>
          <a:blip r:embed="rId7"/>
          <a:stretch>
            <a:fillRect/>
          </a:stretch>
        </p:blipFill>
        <p:spPr>
          <a:xfrm>
            <a:off x="14593396" y="3468557"/>
            <a:ext cx="1155033" cy="1200329"/>
          </a:xfrm>
          <a:prstGeom prst="rect">
            <a:avLst/>
          </a:prstGeom>
        </p:spPr>
      </p:pic>
      <p:pic>
        <p:nvPicPr>
          <p:cNvPr id="19" name="Picture 18">
            <a:extLst>
              <a:ext uri="{FF2B5EF4-FFF2-40B4-BE49-F238E27FC236}">
                <a16:creationId xmlns:a16="http://schemas.microsoft.com/office/drawing/2014/main" id="{F3D11AE4-794D-ACAF-CBD7-56E8BB276840}"/>
              </a:ext>
            </a:extLst>
          </p:cNvPr>
          <p:cNvPicPr>
            <a:picLocks noChangeAspect="1"/>
          </p:cNvPicPr>
          <p:nvPr/>
        </p:nvPicPr>
        <p:blipFill>
          <a:blip r:embed="rId8"/>
          <a:stretch>
            <a:fillRect/>
          </a:stretch>
        </p:blipFill>
        <p:spPr>
          <a:xfrm>
            <a:off x="10895160" y="3505406"/>
            <a:ext cx="1543465" cy="1184028"/>
          </a:xfrm>
          <a:prstGeom prst="rect">
            <a:avLst/>
          </a:prstGeom>
        </p:spPr>
      </p:pic>
      <p:pic>
        <p:nvPicPr>
          <p:cNvPr id="21" name="Picture 20">
            <a:extLst>
              <a:ext uri="{FF2B5EF4-FFF2-40B4-BE49-F238E27FC236}">
                <a16:creationId xmlns:a16="http://schemas.microsoft.com/office/drawing/2014/main" id="{4D970272-56CF-28F7-B127-F02728EAEB39}"/>
              </a:ext>
            </a:extLst>
          </p:cNvPr>
          <p:cNvPicPr>
            <a:picLocks noChangeAspect="1"/>
          </p:cNvPicPr>
          <p:nvPr/>
        </p:nvPicPr>
        <p:blipFill>
          <a:blip r:embed="rId9"/>
          <a:stretch>
            <a:fillRect/>
          </a:stretch>
        </p:blipFill>
        <p:spPr>
          <a:xfrm>
            <a:off x="12712517" y="3379148"/>
            <a:ext cx="1543466" cy="1105768"/>
          </a:xfrm>
          <a:prstGeom prst="rect">
            <a:avLst/>
          </a:prstGeom>
        </p:spPr>
      </p:pic>
      <p:pic>
        <p:nvPicPr>
          <p:cNvPr id="23" name="Picture 22">
            <a:extLst>
              <a:ext uri="{FF2B5EF4-FFF2-40B4-BE49-F238E27FC236}">
                <a16:creationId xmlns:a16="http://schemas.microsoft.com/office/drawing/2014/main" id="{2B60D47B-5F5F-4900-50ED-4329AE6C8CD0}"/>
              </a:ext>
            </a:extLst>
          </p:cNvPr>
          <p:cNvPicPr>
            <a:picLocks noChangeAspect="1"/>
          </p:cNvPicPr>
          <p:nvPr/>
        </p:nvPicPr>
        <p:blipFill>
          <a:blip r:embed="rId10"/>
          <a:stretch>
            <a:fillRect/>
          </a:stretch>
        </p:blipFill>
        <p:spPr>
          <a:xfrm>
            <a:off x="8818184" y="3468557"/>
            <a:ext cx="1819767" cy="1254163"/>
          </a:xfrm>
          <a:prstGeom prst="rect">
            <a:avLst/>
          </a:prstGeom>
        </p:spPr>
      </p:pic>
      <p:sp>
        <p:nvSpPr>
          <p:cNvPr id="47" name="TextBox 46">
            <a:extLst>
              <a:ext uri="{FF2B5EF4-FFF2-40B4-BE49-F238E27FC236}">
                <a16:creationId xmlns:a16="http://schemas.microsoft.com/office/drawing/2014/main" id="{1BD36E8D-A253-53E2-73E3-F05F16B15F01}"/>
              </a:ext>
            </a:extLst>
          </p:cNvPr>
          <p:cNvSpPr txBox="1"/>
          <p:nvPr/>
        </p:nvSpPr>
        <p:spPr>
          <a:xfrm>
            <a:off x="565186" y="7383825"/>
            <a:ext cx="8142050" cy="584775"/>
          </a:xfrm>
          <a:prstGeom prst="rect">
            <a:avLst/>
          </a:prstGeom>
          <a:noFill/>
        </p:spPr>
        <p:txBody>
          <a:bodyPr wrap="square">
            <a:spAutoFit/>
          </a:bodyPr>
          <a:lstStyle/>
          <a:p>
            <a:r>
              <a:rPr lang="nl-NL" sz="1800" b="1" dirty="0">
                <a:solidFill>
                  <a:srgbClr val="0000CC"/>
                </a:solidFill>
                <a:effectLst/>
                <a:latin typeface="Times New Roman" panose="02020603050405020304" pitchFamily="18" charset="0"/>
                <a:ea typeface="Times New Roman" panose="02020603050405020304" pitchFamily="18" charset="0"/>
              </a:rPr>
              <a:t> </a:t>
            </a:r>
            <a:r>
              <a:rPr lang="nl-NL" sz="3200" b="1" dirty="0">
                <a:solidFill>
                  <a:srgbClr val="0000CC"/>
                </a:solidFill>
                <a:effectLst/>
                <a:latin typeface="Times New Roman" panose="02020603050405020304" pitchFamily="18" charset="0"/>
                <a:ea typeface="Times New Roman" panose="02020603050405020304" pitchFamily="18" charset="0"/>
              </a:rPr>
              <a:t>Những đồ chơi làm từ da là h. Quả bóng đá. </a:t>
            </a:r>
            <a:endParaRPr lang="en-US" sz="1800" b="1" dirty="0">
              <a:solidFill>
                <a:srgbClr val="0000CC"/>
              </a:solidFill>
            </a:endParaRPr>
          </a:p>
        </p:txBody>
      </p:sp>
      <p:sp>
        <p:nvSpPr>
          <p:cNvPr id="50" name="TextBox 49">
            <a:extLst>
              <a:ext uri="{FF2B5EF4-FFF2-40B4-BE49-F238E27FC236}">
                <a16:creationId xmlns:a16="http://schemas.microsoft.com/office/drawing/2014/main" id="{729AE554-C914-E72E-4394-8822FAF63AC2}"/>
              </a:ext>
            </a:extLst>
          </p:cNvPr>
          <p:cNvSpPr txBox="1"/>
          <p:nvPr/>
        </p:nvSpPr>
        <p:spPr>
          <a:xfrm>
            <a:off x="566590" y="6110404"/>
            <a:ext cx="8142050" cy="1077218"/>
          </a:xfrm>
          <a:prstGeom prst="rect">
            <a:avLst/>
          </a:prstGeom>
          <a:noFill/>
        </p:spPr>
        <p:txBody>
          <a:bodyPr wrap="square">
            <a:spAutoFit/>
          </a:bodyPr>
          <a:lstStyle/>
          <a:p>
            <a:r>
              <a:rPr lang="nl-NL" sz="3200" b="1" dirty="0">
                <a:solidFill>
                  <a:srgbClr val="0000CC"/>
                </a:solidFill>
                <a:effectLst/>
                <a:latin typeface="Times New Roman" panose="02020603050405020304" pitchFamily="18" charset="0"/>
                <a:ea typeface="Times New Roman" panose="02020603050405020304" pitchFamily="18" charset="0"/>
              </a:rPr>
              <a:t>Những đồ chơi làm từ giấy: g. Diều giấy; i. Chong chóng; k. Đèn ông sao.</a:t>
            </a:r>
          </a:p>
        </p:txBody>
      </p:sp>
      <p:sp>
        <p:nvSpPr>
          <p:cNvPr id="52" name="TextBox 51">
            <a:extLst>
              <a:ext uri="{FF2B5EF4-FFF2-40B4-BE49-F238E27FC236}">
                <a16:creationId xmlns:a16="http://schemas.microsoft.com/office/drawing/2014/main" id="{6DC246F7-71BD-53D4-C148-D595B4122BD4}"/>
              </a:ext>
            </a:extLst>
          </p:cNvPr>
          <p:cNvSpPr txBox="1"/>
          <p:nvPr/>
        </p:nvSpPr>
        <p:spPr>
          <a:xfrm>
            <a:off x="565186" y="5176102"/>
            <a:ext cx="8375514" cy="584775"/>
          </a:xfrm>
          <a:prstGeom prst="rect">
            <a:avLst/>
          </a:prstGeom>
          <a:noFill/>
        </p:spPr>
        <p:txBody>
          <a:bodyPr wrap="square">
            <a:spAutoFit/>
          </a:bodyPr>
          <a:lstStyle/>
          <a:p>
            <a:r>
              <a:rPr lang="nl-NL" sz="3200" b="1" dirty="0">
                <a:solidFill>
                  <a:srgbClr val="0000CC"/>
                </a:solidFill>
                <a:effectLst/>
                <a:latin typeface="Times New Roman" panose="02020603050405020304" pitchFamily="18" charset="0"/>
                <a:ea typeface="Times New Roman" panose="02020603050405020304" pitchFamily="18" charset="0"/>
              </a:rPr>
              <a:t>Những đồ chơi làm từ vải là d. Gấu bông. </a:t>
            </a:r>
            <a:endParaRPr lang="en-US" sz="3200" b="1" dirty="0">
              <a:solidFill>
                <a:srgbClr val="0000CC"/>
              </a:solidFill>
            </a:endParaRPr>
          </a:p>
        </p:txBody>
      </p:sp>
    </p:spTree>
    <p:extLst>
      <p:ext uri="{BB962C8B-B14F-4D97-AF65-F5344CB8AC3E}">
        <p14:creationId xmlns:p14="http://schemas.microsoft.com/office/powerpoint/2010/main" val="407274268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fill="hold"/>
                                        <p:tgtEl>
                                          <p:spTgt spid="34"/>
                                        </p:tgtEl>
                                        <p:attrNameLst>
                                          <p:attrName>ppt_x</p:attrName>
                                        </p:attrNameLst>
                                      </p:cBhvr>
                                      <p:tavLst>
                                        <p:tav tm="0">
                                          <p:val>
                                            <p:strVal val="#ppt_x"/>
                                          </p:val>
                                        </p:tav>
                                        <p:tav tm="100000">
                                          <p:val>
                                            <p:strVal val="#ppt_x"/>
                                          </p:val>
                                        </p:tav>
                                      </p:tavLst>
                                    </p:anim>
                                    <p:anim calcmode="lin" valueType="num">
                                      <p:cBhvr additive="base">
                                        <p:cTn id="1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500" fill="hold"/>
                                        <p:tgtEl>
                                          <p:spTgt spid="21"/>
                                        </p:tgtEl>
                                        <p:attrNameLst>
                                          <p:attrName>ppt_x</p:attrName>
                                        </p:attrNameLst>
                                      </p:cBhvr>
                                      <p:tavLst>
                                        <p:tav tm="0">
                                          <p:val>
                                            <p:strVal val="#ppt_x"/>
                                          </p:val>
                                        </p:tav>
                                        <p:tav tm="100000">
                                          <p:val>
                                            <p:strVal val="#ppt_x"/>
                                          </p:val>
                                        </p:tav>
                                      </p:tavLst>
                                    </p:anim>
                                    <p:anim calcmode="lin" valueType="num">
                                      <p:cBhvr additive="base">
                                        <p:cTn id="34" dur="5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2"/>
                                        </p:tgtEl>
                                        <p:attrNameLst>
                                          <p:attrName>style.visibility</p:attrName>
                                        </p:attrNameLst>
                                      </p:cBhvr>
                                      <p:to>
                                        <p:strVal val="visible"/>
                                      </p:to>
                                    </p:set>
                                    <p:anim calcmode="lin" valueType="num">
                                      <p:cBhvr additive="base">
                                        <p:cTn id="43" dur="500" fill="hold"/>
                                        <p:tgtEl>
                                          <p:spTgt spid="52"/>
                                        </p:tgtEl>
                                        <p:attrNameLst>
                                          <p:attrName>ppt_x</p:attrName>
                                        </p:attrNameLst>
                                      </p:cBhvr>
                                      <p:tavLst>
                                        <p:tav tm="0">
                                          <p:val>
                                            <p:strVal val="#ppt_x"/>
                                          </p:val>
                                        </p:tav>
                                        <p:tav tm="100000">
                                          <p:val>
                                            <p:strVal val="#ppt_x"/>
                                          </p:val>
                                        </p:tav>
                                      </p:tavLst>
                                    </p:anim>
                                    <p:anim calcmode="lin" valueType="num">
                                      <p:cBhvr additive="base">
                                        <p:cTn id="44"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additive="base">
                                        <p:cTn id="49" dur="500" fill="hold"/>
                                        <p:tgtEl>
                                          <p:spTgt spid="4"/>
                                        </p:tgtEl>
                                        <p:attrNameLst>
                                          <p:attrName>ppt_x</p:attrName>
                                        </p:attrNameLst>
                                      </p:cBhvr>
                                      <p:tavLst>
                                        <p:tav tm="0">
                                          <p:val>
                                            <p:strVal val="#ppt_x"/>
                                          </p:val>
                                        </p:tav>
                                        <p:tav tm="100000">
                                          <p:val>
                                            <p:strVal val="#ppt_x"/>
                                          </p:val>
                                        </p:tav>
                                      </p:tavLst>
                                    </p:anim>
                                    <p:anim calcmode="lin" valueType="num">
                                      <p:cBhvr additive="base">
                                        <p:cTn id="5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0"/>
                                        </p:tgtEl>
                                        <p:attrNameLst>
                                          <p:attrName>style.visibility</p:attrName>
                                        </p:attrNameLst>
                                      </p:cBhvr>
                                      <p:to>
                                        <p:strVal val="visible"/>
                                      </p:to>
                                    </p:set>
                                    <p:anim calcmode="lin" valueType="num">
                                      <p:cBhvr additive="base">
                                        <p:cTn id="55" dur="500" fill="hold"/>
                                        <p:tgtEl>
                                          <p:spTgt spid="50"/>
                                        </p:tgtEl>
                                        <p:attrNameLst>
                                          <p:attrName>ppt_x</p:attrName>
                                        </p:attrNameLst>
                                      </p:cBhvr>
                                      <p:tavLst>
                                        <p:tav tm="0">
                                          <p:val>
                                            <p:strVal val="#ppt_x"/>
                                          </p:val>
                                        </p:tav>
                                        <p:tav tm="100000">
                                          <p:val>
                                            <p:strVal val="#ppt_x"/>
                                          </p:val>
                                        </p:tav>
                                      </p:tavLst>
                                    </p:anim>
                                    <p:anim calcmode="lin" valueType="num">
                                      <p:cBhvr additive="base">
                                        <p:cTn id="56"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6"/>
                                        </p:tgtEl>
                                        <p:attrNameLst>
                                          <p:attrName>style.visibility</p:attrName>
                                        </p:attrNameLst>
                                      </p:cBhvr>
                                      <p:to>
                                        <p:strVal val="visible"/>
                                      </p:to>
                                    </p:set>
                                    <p:anim calcmode="lin" valueType="num">
                                      <p:cBhvr additive="base">
                                        <p:cTn id="65" dur="500" fill="hold"/>
                                        <p:tgtEl>
                                          <p:spTgt spid="6"/>
                                        </p:tgtEl>
                                        <p:attrNameLst>
                                          <p:attrName>ppt_x</p:attrName>
                                        </p:attrNameLst>
                                      </p:cBhvr>
                                      <p:tavLst>
                                        <p:tav tm="0">
                                          <p:val>
                                            <p:strVal val="#ppt_x"/>
                                          </p:val>
                                        </p:tav>
                                        <p:tav tm="100000">
                                          <p:val>
                                            <p:strVal val="#ppt_x"/>
                                          </p:val>
                                        </p:tav>
                                      </p:tavLst>
                                    </p:anim>
                                    <p:anim calcmode="lin" valueType="num">
                                      <p:cBhvr additive="base">
                                        <p:cTn id="66" dur="500" fill="hold"/>
                                        <p:tgtEl>
                                          <p:spTgt spid="6"/>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8"/>
                                        </p:tgtEl>
                                        <p:attrNameLst>
                                          <p:attrName>style.visibility</p:attrName>
                                        </p:attrNameLst>
                                      </p:cBhvr>
                                      <p:to>
                                        <p:strVal val="visible"/>
                                      </p:to>
                                    </p:set>
                                    <p:anim calcmode="lin" valueType="num">
                                      <p:cBhvr additive="base">
                                        <p:cTn id="69" dur="500" fill="hold"/>
                                        <p:tgtEl>
                                          <p:spTgt spid="8"/>
                                        </p:tgtEl>
                                        <p:attrNameLst>
                                          <p:attrName>ppt_x</p:attrName>
                                        </p:attrNameLst>
                                      </p:cBhvr>
                                      <p:tavLst>
                                        <p:tav tm="0">
                                          <p:val>
                                            <p:strVal val="#ppt_x"/>
                                          </p:val>
                                        </p:tav>
                                        <p:tav tm="100000">
                                          <p:val>
                                            <p:strVal val="#ppt_x"/>
                                          </p:val>
                                        </p:tav>
                                      </p:tavLst>
                                    </p:anim>
                                    <p:anim calcmode="lin" valueType="num">
                                      <p:cBhvr additive="base">
                                        <p:cTn id="7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47"/>
                                        </p:tgtEl>
                                        <p:attrNameLst>
                                          <p:attrName>style.visibility</p:attrName>
                                        </p:attrNameLst>
                                      </p:cBhvr>
                                      <p:to>
                                        <p:strVal val="visible"/>
                                      </p:to>
                                    </p:set>
                                    <p:anim calcmode="lin" valueType="num">
                                      <p:cBhvr additive="base">
                                        <p:cTn id="75" dur="500" fill="hold"/>
                                        <p:tgtEl>
                                          <p:spTgt spid="47"/>
                                        </p:tgtEl>
                                        <p:attrNameLst>
                                          <p:attrName>ppt_x</p:attrName>
                                        </p:attrNameLst>
                                      </p:cBhvr>
                                      <p:tavLst>
                                        <p:tav tm="0">
                                          <p:val>
                                            <p:strVal val="#ppt_x"/>
                                          </p:val>
                                        </p:tav>
                                        <p:tav tm="100000">
                                          <p:val>
                                            <p:strVal val="#ppt_x"/>
                                          </p:val>
                                        </p:tav>
                                      </p:tavLst>
                                    </p:anim>
                                    <p:anim calcmode="lin" valueType="num">
                                      <p:cBhvr additive="base">
                                        <p:cTn id="76"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13"/>
                                        </p:tgtEl>
                                        <p:attrNameLst>
                                          <p:attrName>style.visibility</p:attrName>
                                        </p:attrNameLst>
                                      </p:cBhvr>
                                      <p:to>
                                        <p:strVal val="visible"/>
                                      </p:to>
                                    </p:set>
                                    <p:anim calcmode="lin" valueType="num">
                                      <p:cBhvr additive="base">
                                        <p:cTn id="81" dur="500" fill="hold"/>
                                        <p:tgtEl>
                                          <p:spTgt spid="13"/>
                                        </p:tgtEl>
                                        <p:attrNameLst>
                                          <p:attrName>ppt_x</p:attrName>
                                        </p:attrNameLst>
                                      </p:cBhvr>
                                      <p:tavLst>
                                        <p:tav tm="0">
                                          <p:val>
                                            <p:strVal val="#ppt_x"/>
                                          </p:val>
                                        </p:tav>
                                        <p:tav tm="100000">
                                          <p:val>
                                            <p:strVal val="#ppt_x"/>
                                          </p:val>
                                        </p:tav>
                                      </p:tavLst>
                                    </p:anim>
                                    <p:anim calcmode="lin" valueType="num">
                                      <p:cBhvr additive="base">
                                        <p:cTn id="8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5"/>
                                        </p:tgtEl>
                                        <p:attrNameLst>
                                          <p:attrName>style.visibility</p:attrName>
                                        </p:attrNameLst>
                                      </p:cBhvr>
                                      <p:to>
                                        <p:strVal val="visible"/>
                                      </p:to>
                                    </p:set>
                                    <p:animEffect transition="in" filter="fade">
                                      <p:cBhvr>
                                        <p:cTn id="8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4" grpId="0"/>
      <p:bldP spid="35" grpId="0"/>
      <p:bldP spid="47" grpId="0"/>
      <p:bldP spid="50" grpId="0"/>
      <p:bldP spid="5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2367401" cy="523220"/>
              </a:xfrm>
              <a:prstGeom prst="rect">
                <a:avLst/>
              </a:prstGeom>
              <a:noFill/>
            </p:spPr>
            <p:txBody>
              <a:bodyPr wrap="none" rtlCol="0">
                <a:spAutoFit/>
              </a:bodyPr>
              <a:lstStyle/>
              <a:p>
                <a:r>
                  <a:rPr lang="en-US" sz="2800" b="1" dirty="0">
                    <a:solidFill>
                      <a:srgbClr val="FF0066"/>
                    </a:solidFill>
                    <a:latin typeface="Times New Roman" pitchFamily="18" charset="0"/>
                    <a:cs typeface="Times New Roman" pitchFamily="18" charset="0"/>
                  </a:rPr>
                  <a:t>CÔNG NGHỆ</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3109119" y="1019618"/>
            <a:ext cx="1051560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dirty="0" err="1">
                <a:solidFill>
                  <a:srgbClr val="0000CC"/>
                </a:solidFill>
                <a:effectLst>
                  <a:outerShdw blurRad="38100" dist="38100" dir="2700000" algn="tl">
                    <a:srgbClr val="000000">
                      <a:alpha val="43137"/>
                    </a:srgbClr>
                  </a:outerShdw>
                </a:effectLst>
                <a:latin typeface="Times New Roman" pitchFamily="18" charset="0"/>
              </a:rPr>
              <a:t>Bài</a:t>
            </a:r>
            <a:r>
              <a:rPr lang="en-US" sz="2800" b="1" dirty="0">
                <a:solidFill>
                  <a:srgbClr val="0000CC"/>
                </a:solidFill>
                <a:effectLst>
                  <a:outerShdw blurRad="38100" dist="38100" dir="2700000" algn="tl">
                    <a:srgbClr val="000000">
                      <a:alpha val="43137"/>
                    </a:srgbClr>
                  </a:outerShdw>
                </a:effectLst>
                <a:latin typeface="Times New Roman" pitchFamily="18" charset="0"/>
              </a:rPr>
              <a:t> 10: </a:t>
            </a:r>
            <a:r>
              <a:rPr lang="nl-NL" sz="3200" b="1" dirty="0">
                <a:solidFill>
                  <a:srgbClr val="0000CC"/>
                </a:solidFill>
                <a:effectLst/>
                <a:latin typeface="Times New Roman" panose="02020603050405020304" pitchFamily="18" charset="0"/>
                <a:ea typeface="Times New Roman" panose="02020603050405020304" pitchFamily="18" charset="0"/>
              </a:rPr>
              <a:t>LÀM ĐỒ CHƠI (T1) </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sp>
        <p:nvSpPr>
          <p:cNvPr id="25" name="TextBox 24"/>
          <p:cNvSpPr txBox="1"/>
          <p:nvPr/>
        </p:nvSpPr>
        <p:spPr>
          <a:xfrm>
            <a:off x="1167587" y="8028091"/>
            <a:ext cx="14859000" cy="1200329"/>
          </a:xfrm>
          <a:prstGeom prst="rect">
            <a:avLst/>
          </a:prstGeom>
          <a:solidFill>
            <a:schemeClr val="bg1"/>
          </a:solidFill>
        </p:spPr>
        <p:txBody>
          <a:bodyPr wrap="square" rtlCol="0">
            <a:spAutoFit/>
          </a:bodyPr>
          <a:lstStyle/>
          <a:p>
            <a:pPr algn="just"/>
            <a:r>
              <a:rPr lang="nl-NL" sz="3600" b="1" i="1" dirty="0">
                <a:solidFill>
                  <a:srgbClr val="0000CC"/>
                </a:solidFill>
                <a:latin typeface="Times New Roman" panose="02020603050405020304" pitchFamily="18" charset="0"/>
                <a:cs typeface="Times New Roman" panose="02020603050405020304" pitchFamily="18" charset="0"/>
              </a:rPr>
              <a:t>Đồ chơi trẻ em rất da dạng, phong phú: đồ chơi trí tuệ; đồ chơi vận động; đồ chơi truyền thống và đồ chơi hiện đại,...</a:t>
            </a:r>
            <a:endParaRPr lang="en-US" sz="6000" b="1" i="1" dirty="0">
              <a:solidFill>
                <a:srgbClr val="0000CC"/>
              </a:solidFill>
              <a:latin typeface="Times New Roman" pitchFamily="18" charset="0"/>
              <a:cs typeface="Times New Roman" pitchFamily="18" charset="0"/>
            </a:endParaRPr>
          </a:p>
        </p:txBody>
      </p:sp>
      <p:sp>
        <p:nvSpPr>
          <p:cNvPr id="19" name="TextBox 18">
            <a:extLst>
              <a:ext uri="{FF2B5EF4-FFF2-40B4-BE49-F238E27FC236}">
                <a16:creationId xmlns:a16="http://schemas.microsoft.com/office/drawing/2014/main" id="{225450ED-5278-AB6A-836D-18E6F207A3F7}"/>
              </a:ext>
            </a:extLst>
          </p:cNvPr>
          <p:cNvSpPr txBox="1"/>
          <p:nvPr/>
        </p:nvSpPr>
        <p:spPr>
          <a:xfrm>
            <a:off x="768790" y="1914092"/>
            <a:ext cx="8142050" cy="631711"/>
          </a:xfrm>
          <a:prstGeom prst="rect">
            <a:avLst/>
          </a:prstGeom>
          <a:noFill/>
        </p:spPr>
        <p:txBody>
          <a:bodyPr wrap="square">
            <a:spAutoFit/>
          </a:bodyPr>
          <a:lstStyle/>
          <a:p>
            <a:pPr algn="just">
              <a:lnSpc>
                <a:spcPct val="120000"/>
              </a:lnSpc>
            </a:pPr>
            <a:r>
              <a:rPr lang="nl-NL" sz="3200" b="1" dirty="0">
                <a:solidFill>
                  <a:srgbClr val="0000CC"/>
                </a:solidFill>
                <a:effectLst/>
                <a:latin typeface="Times New Roman" panose="02020603050405020304" pitchFamily="18" charset="0"/>
                <a:ea typeface="Times New Roman" panose="02020603050405020304" pitchFamily="18" charset="0"/>
              </a:rPr>
              <a:t>Cách chơi đồ chơi này như thế nào?</a:t>
            </a:r>
            <a:endParaRPr lang="en-US" sz="2800" b="1" dirty="0">
              <a:solidFill>
                <a:srgbClr val="0000CC"/>
              </a:solidFill>
              <a:effectLst/>
              <a:latin typeface="Times New Roman" panose="02020603050405020304" pitchFamily="18" charset="0"/>
              <a:ea typeface="Times New Roman" panose="02020603050405020304" pitchFamily="18" charset="0"/>
            </a:endParaRPr>
          </a:p>
        </p:txBody>
      </p:sp>
      <p:sp>
        <p:nvSpPr>
          <p:cNvPr id="21" name="TextBox 20">
            <a:extLst>
              <a:ext uri="{FF2B5EF4-FFF2-40B4-BE49-F238E27FC236}">
                <a16:creationId xmlns:a16="http://schemas.microsoft.com/office/drawing/2014/main" id="{FA159BCD-6F88-78C3-FDE0-76169112B645}"/>
              </a:ext>
            </a:extLst>
          </p:cNvPr>
          <p:cNvSpPr txBox="1"/>
          <p:nvPr/>
        </p:nvSpPr>
        <p:spPr>
          <a:xfrm>
            <a:off x="806570" y="2902813"/>
            <a:ext cx="6036350" cy="1222642"/>
          </a:xfrm>
          <a:prstGeom prst="rect">
            <a:avLst/>
          </a:prstGeom>
          <a:noFill/>
        </p:spPr>
        <p:txBody>
          <a:bodyPr wrap="square">
            <a:spAutoFit/>
          </a:bodyPr>
          <a:lstStyle/>
          <a:p>
            <a:pPr algn="just">
              <a:lnSpc>
                <a:spcPct val="120000"/>
              </a:lnSpc>
            </a:pPr>
            <a:r>
              <a:rPr lang="nl-NL" sz="3200" b="1" dirty="0">
                <a:solidFill>
                  <a:srgbClr val="0000CC"/>
                </a:solidFill>
                <a:effectLst/>
                <a:latin typeface="Times New Roman" panose="02020603050405020304" pitchFamily="18" charset="0"/>
                <a:ea typeface="Times New Roman" panose="02020603050405020304" pitchFamily="18" charset="0"/>
              </a:rPr>
              <a:t>Việc chơi đồ chơi này mang lại lợi ích gì cho bạn?</a:t>
            </a:r>
            <a:endParaRPr lang="en-US" sz="3200" b="1" dirty="0">
              <a:solidFill>
                <a:srgbClr val="0000CC"/>
              </a:solidFill>
              <a:effectLst/>
              <a:latin typeface="Times New Roman" panose="02020603050405020304" pitchFamily="18" charset="0"/>
              <a:ea typeface="Times New Roman" panose="02020603050405020304" pitchFamily="18" charset="0"/>
            </a:endParaRPr>
          </a:p>
        </p:txBody>
      </p:sp>
      <p:sp>
        <p:nvSpPr>
          <p:cNvPr id="23" name="TextBox 22">
            <a:extLst>
              <a:ext uri="{FF2B5EF4-FFF2-40B4-BE49-F238E27FC236}">
                <a16:creationId xmlns:a16="http://schemas.microsoft.com/office/drawing/2014/main" id="{B0B5A4FE-375C-EDCB-CF79-EE60487BB670}"/>
              </a:ext>
            </a:extLst>
          </p:cNvPr>
          <p:cNvSpPr txBox="1"/>
          <p:nvPr/>
        </p:nvSpPr>
        <p:spPr>
          <a:xfrm>
            <a:off x="810406" y="4335133"/>
            <a:ext cx="5727713" cy="1222642"/>
          </a:xfrm>
          <a:prstGeom prst="rect">
            <a:avLst/>
          </a:prstGeom>
          <a:noFill/>
        </p:spPr>
        <p:txBody>
          <a:bodyPr wrap="square">
            <a:spAutoFit/>
          </a:bodyPr>
          <a:lstStyle/>
          <a:p>
            <a:pPr algn="just">
              <a:lnSpc>
                <a:spcPct val="120000"/>
              </a:lnSpc>
            </a:pPr>
            <a:r>
              <a:rPr lang="nl-NL" sz="3200" b="1" dirty="0">
                <a:solidFill>
                  <a:srgbClr val="0000CC"/>
                </a:solidFill>
                <a:effectLst/>
                <a:latin typeface="Times New Roman" panose="02020603050405020304" pitchFamily="18" charset="0"/>
                <a:ea typeface="Times New Roman" panose="02020603050405020304" pitchFamily="18" charset="0"/>
              </a:rPr>
              <a:t>Việc chơi đồ chơi này mang lại lợi ích gì cho bạn?</a:t>
            </a:r>
            <a:endParaRPr lang="en-US" sz="2800" b="1" dirty="0">
              <a:solidFill>
                <a:srgbClr val="0000CC"/>
              </a:solidFill>
              <a:effectLst/>
              <a:latin typeface="Times New Roman" panose="02020603050405020304" pitchFamily="18" charset="0"/>
              <a:ea typeface="Times New Roman" panose="02020603050405020304" pitchFamily="18" charset="0"/>
            </a:endParaRPr>
          </a:p>
        </p:txBody>
      </p:sp>
      <p:grpSp>
        <p:nvGrpSpPr>
          <p:cNvPr id="6" name="Group 5">
            <a:extLst>
              <a:ext uri="{FF2B5EF4-FFF2-40B4-BE49-F238E27FC236}">
                <a16:creationId xmlns:a16="http://schemas.microsoft.com/office/drawing/2014/main" id="{DAB5E5F9-45FA-6DCE-0397-351F33E4B235}"/>
              </a:ext>
            </a:extLst>
          </p:cNvPr>
          <p:cNvGrpSpPr/>
          <p:nvPr/>
        </p:nvGrpSpPr>
        <p:grpSpPr>
          <a:xfrm>
            <a:off x="7528719" y="1608787"/>
            <a:ext cx="8156828" cy="6419304"/>
            <a:chOff x="7985919" y="1627416"/>
            <a:chExt cx="8156828" cy="6419304"/>
          </a:xfrm>
        </p:grpSpPr>
        <p:pic>
          <p:nvPicPr>
            <p:cNvPr id="36" name="Picture 35">
              <a:extLst>
                <a:ext uri="{FF2B5EF4-FFF2-40B4-BE49-F238E27FC236}">
                  <a16:creationId xmlns:a16="http://schemas.microsoft.com/office/drawing/2014/main" id="{768D6986-E81A-E6A5-4C0B-1ED83549E0B5}"/>
                </a:ext>
              </a:extLst>
            </p:cNvPr>
            <p:cNvPicPr>
              <a:picLocks noChangeAspect="1"/>
            </p:cNvPicPr>
            <p:nvPr/>
          </p:nvPicPr>
          <p:blipFill rotWithShape="1">
            <a:blip r:embed="rId2"/>
            <a:srcRect l="29073"/>
            <a:stretch/>
          </p:blipFill>
          <p:spPr>
            <a:xfrm>
              <a:off x="7985919" y="1627416"/>
              <a:ext cx="7825059" cy="6419304"/>
            </a:xfrm>
            <a:prstGeom prst="rect">
              <a:avLst/>
            </a:prstGeom>
          </p:spPr>
        </p:pic>
        <p:sp>
          <p:nvSpPr>
            <p:cNvPr id="5" name="Arrow: Pentagon 4">
              <a:extLst>
                <a:ext uri="{FF2B5EF4-FFF2-40B4-BE49-F238E27FC236}">
                  <a16:creationId xmlns:a16="http://schemas.microsoft.com/office/drawing/2014/main" id="{9FBA2414-72F8-5529-D2B5-D8A16EF721E5}"/>
                </a:ext>
              </a:extLst>
            </p:cNvPr>
            <p:cNvSpPr/>
            <p:nvPr/>
          </p:nvSpPr>
          <p:spPr>
            <a:xfrm>
              <a:off x="8015821" y="3169938"/>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Đồ</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chơi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lắp</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ráp</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9" name="Arrow: Pentagon 38">
              <a:extLst>
                <a:ext uri="{FF2B5EF4-FFF2-40B4-BE49-F238E27FC236}">
                  <a16:creationId xmlns:a16="http://schemas.microsoft.com/office/drawing/2014/main" id="{B825B636-813D-E48A-1C15-E7FBA1054B3D}"/>
                </a:ext>
              </a:extLst>
            </p:cNvPr>
            <p:cNvSpPr/>
            <p:nvPr/>
          </p:nvSpPr>
          <p:spPr>
            <a:xfrm>
              <a:off x="11283846" y="3301919"/>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Cờ</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vua</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40" name="Arrow: Pentagon 39">
              <a:extLst>
                <a:ext uri="{FF2B5EF4-FFF2-40B4-BE49-F238E27FC236}">
                  <a16:creationId xmlns:a16="http://schemas.microsoft.com/office/drawing/2014/main" id="{45077D66-E98B-EBDF-AEF9-2F654392BF35}"/>
                </a:ext>
              </a:extLst>
            </p:cNvPr>
            <p:cNvSpPr/>
            <p:nvPr/>
          </p:nvSpPr>
          <p:spPr>
            <a:xfrm>
              <a:off x="11280796" y="5106536"/>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cs typeface="Times New Roman" panose="02020603050405020304" pitchFamily="18" charset="0"/>
                </a:rPr>
                <a:t>Ô </a:t>
              </a:r>
              <a:r>
                <a:rPr lang="en-US" sz="2800" b="1" dirty="0" err="1">
                  <a:solidFill>
                    <a:schemeClr val="tx1"/>
                  </a:solidFill>
                  <a:latin typeface="Times New Roman" panose="02020603050405020304" pitchFamily="18" charset="0"/>
                  <a:cs typeface="Times New Roman" panose="02020603050405020304" pitchFamily="18" charset="0"/>
                </a:rPr>
                <a:t>tô</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điều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khiển</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41" name="Arrow: Pentagon 40">
              <a:extLst>
                <a:ext uri="{FF2B5EF4-FFF2-40B4-BE49-F238E27FC236}">
                  <a16:creationId xmlns:a16="http://schemas.microsoft.com/office/drawing/2014/main" id="{8DB3BA58-C790-7188-4FC3-E1B1DE829FE5}"/>
                </a:ext>
              </a:extLst>
            </p:cNvPr>
            <p:cNvSpPr/>
            <p:nvPr/>
          </p:nvSpPr>
          <p:spPr>
            <a:xfrm>
              <a:off x="11228706" y="6911153"/>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Times New Roman" panose="02020603050405020304" pitchFamily="18" charset="0"/>
                  <a:cs typeface="Times New Roman" panose="02020603050405020304" pitchFamily="18" charset="0"/>
                </a:rPr>
                <a:t>Chong </a:t>
              </a:r>
              <a:r>
                <a:rPr lang="en-US" sz="2000" b="1" dirty="0" err="1">
                  <a:solidFill>
                    <a:schemeClr val="tx1"/>
                  </a:solidFill>
                  <a:latin typeface="Times New Roman" panose="02020603050405020304" pitchFamily="18" charset="0"/>
                  <a:cs typeface="Times New Roman" panose="02020603050405020304" pitchFamily="18" charset="0"/>
                </a:rPr>
                <a:t>chóng</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42" name="Arrow: Pentagon 41">
              <a:extLst>
                <a:ext uri="{FF2B5EF4-FFF2-40B4-BE49-F238E27FC236}">
                  <a16:creationId xmlns:a16="http://schemas.microsoft.com/office/drawing/2014/main" id="{B2E71C2F-FF26-CDD6-5186-05B4688ACD09}"/>
                </a:ext>
              </a:extLst>
            </p:cNvPr>
            <p:cNvSpPr/>
            <p:nvPr/>
          </p:nvSpPr>
          <p:spPr>
            <a:xfrm>
              <a:off x="14085347" y="5045255"/>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Diều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giấy</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43" name="Arrow: Pentagon 42">
              <a:extLst>
                <a:ext uri="{FF2B5EF4-FFF2-40B4-BE49-F238E27FC236}">
                  <a16:creationId xmlns:a16="http://schemas.microsoft.com/office/drawing/2014/main" id="{DCF3F8BF-C292-3219-3B8E-EAAD5A1E5838}"/>
                </a:ext>
              </a:extLst>
            </p:cNvPr>
            <p:cNvSpPr/>
            <p:nvPr/>
          </p:nvSpPr>
          <p:spPr>
            <a:xfrm>
              <a:off x="8150760" y="7024633"/>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anose="02020603050405020304" pitchFamily="18" charset="0"/>
                  <a:cs typeface="Times New Roman" panose="02020603050405020304" pitchFamily="18" charset="0"/>
                </a:rPr>
                <a:t>Quả</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bóng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đá</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44" name="Arrow: Pentagon 43">
              <a:extLst>
                <a:ext uri="{FF2B5EF4-FFF2-40B4-BE49-F238E27FC236}">
                  <a16:creationId xmlns:a16="http://schemas.microsoft.com/office/drawing/2014/main" id="{5C12E44B-2271-B41A-010A-F6DA1D2BB23E}"/>
                </a:ext>
              </a:extLst>
            </p:cNvPr>
            <p:cNvSpPr/>
            <p:nvPr/>
          </p:nvSpPr>
          <p:spPr>
            <a:xfrm>
              <a:off x="8060274" y="5146418"/>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Gấu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bông</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45" name="Arrow: Pentagon 44">
              <a:extLst>
                <a:ext uri="{FF2B5EF4-FFF2-40B4-BE49-F238E27FC236}">
                  <a16:creationId xmlns:a16="http://schemas.microsoft.com/office/drawing/2014/main" id="{020C403F-C3A4-7111-7AC2-5CB0856CBC16}"/>
                </a:ext>
              </a:extLst>
            </p:cNvPr>
            <p:cNvSpPr/>
            <p:nvPr/>
          </p:nvSpPr>
          <p:spPr>
            <a:xfrm>
              <a:off x="14056654" y="3000717"/>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Ru –</a:t>
              </a:r>
              <a:r>
                <a:rPr lang="en-US" sz="2400" b="1" dirty="0" err="1">
                  <a:solidFill>
                    <a:schemeClr val="tx1"/>
                  </a:solidFill>
                  <a:latin typeface="Times New Roman" panose="02020603050405020304" pitchFamily="18" charset="0"/>
                  <a:cs typeface="Times New Roman" panose="02020603050405020304" pitchFamily="18" charset="0"/>
                </a:rPr>
                <a:t>bich</a:t>
              </a:r>
              <a:endParaRPr lang="en-US" sz="2400" b="1" dirty="0">
                <a:solidFill>
                  <a:schemeClr val="tx1"/>
                </a:solidFill>
                <a:latin typeface="Times New Roman" panose="02020603050405020304" pitchFamily="18" charset="0"/>
                <a:cs typeface="Times New Roman" panose="02020603050405020304" pitchFamily="18" charset="0"/>
              </a:endParaRPr>
            </a:p>
            <a:p>
              <a:pPr algn="ctr"/>
              <a:r>
                <a:rPr lang="en-US" sz="2400" b="1" dirty="0">
                  <a:solidFill>
                    <a:schemeClr val="tx1"/>
                  </a:solidFill>
                  <a:latin typeface="Times New Roman" panose="02020603050405020304" pitchFamily="18" charset="0"/>
                  <a:cs typeface="Times New Roman" panose="02020603050405020304" pitchFamily="18" charset="0"/>
                </a:rPr>
                <a:t>(Rubik)</a:t>
              </a:r>
              <a:endParaRPr lang="en-US" sz="2800" b="1" dirty="0">
                <a:solidFill>
                  <a:schemeClr val="tx1"/>
                </a:solidFill>
                <a:latin typeface="Times New Roman" panose="02020603050405020304" pitchFamily="18" charset="0"/>
                <a:cs typeface="Times New Roman" panose="02020603050405020304" pitchFamily="18" charset="0"/>
              </a:endParaRPr>
            </a:p>
          </p:txBody>
        </p:sp>
      </p:grpSp>
      <p:sp>
        <p:nvSpPr>
          <p:cNvPr id="38" name="Arrow: Pentagon 37">
            <a:extLst>
              <a:ext uri="{FF2B5EF4-FFF2-40B4-BE49-F238E27FC236}">
                <a16:creationId xmlns:a16="http://schemas.microsoft.com/office/drawing/2014/main" id="{7FFAFDC5-C08E-F85B-4B49-CD5E7D6EF0DE}"/>
              </a:ext>
            </a:extLst>
          </p:cNvPr>
          <p:cNvSpPr/>
          <p:nvPr/>
        </p:nvSpPr>
        <p:spPr>
          <a:xfrm>
            <a:off x="13628147" y="6865302"/>
            <a:ext cx="2057400" cy="687679"/>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anose="02020603050405020304" pitchFamily="18" charset="0"/>
                <a:cs typeface="Times New Roman" panose="02020603050405020304" pitchFamily="18" charset="0"/>
              </a:rPr>
              <a:t>Đèn</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ông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sao</a:t>
            </a:r>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777415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fill="hold"/>
                                        <p:tgtEl>
                                          <p:spTgt spid="38"/>
                                        </p:tgtEl>
                                        <p:attrNameLst>
                                          <p:attrName>ppt_x</p:attrName>
                                        </p:attrNameLst>
                                      </p:cBhvr>
                                      <p:tavLst>
                                        <p:tav tm="0">
                                          <p:val>
                                            <p:strVal val="#ppt_x"/>
                                          </p:val>
                                        </p:tav>
                                        <p:tav tm="100000">
                                          <p:val>
                                            <p:strVal val="#ppt_x"/>
                                          </p:val>
                                        </p:tav>
                                      </p:tavLst>
                                    </p:anim>
                                    <p:anim calcmode="lin" valueType="num">
                                      <p:cBhvr additive="base">
                                        <p:cTn id="1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500" fill="hold"/>
                                        <p:tgtEl>
                                          <p:spTgt spid="23"/>
                                        </p:tgtEl>
                                        <p:attrNameLst>
                                          <p:attrName>ppt_x</p:attrName>
                                        </p:attrNameLst>
                                      </p:cBhvr>
                                      <p:tavLst>
                                        <p:tav tm="0">
                                          <p:val>
                                            <p:strVal val="#ppt_x"/>
                                          </p:val>
                                        </p:tav>
                                        <p:tav tm="100000">
                                          <p:val>
                                            <p:strVal val="#ppt_x"/>
                                          </p:val>
                                        </p:tav>
                                      </p:tavLst>
                                    </p:anim>
                                    <p:anim calcmode="lin" valueType="num">
                                      <p:cBhvr additive="base">
                                        <p:cTn id="3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19" grpId="0"/>
      <p:bldP spid="21" grpId="0"/>
      <p:bldP spid="23" grpId="0"/>
      <p:bldP spid="3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699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600" b="1" dirty="0" err="1">
                <a:solidFill>
                  <a:srgbClr val="0000CC"/>
                </a:solidFill>
                <a:effectLst>
                  <a:outerShdw blurRad="38100" dist="38100" dir="2700000" algn="tl">
                    <a:srgbClr val="000000">
                      <a:alpha val="43137"/>
                    </a:srgbClr>
                  </a:outerShdw>
                </a:effectLst>
                <a:latin typeface="Times New Roman" pitchFamily="18" charset="0"/>
              </a:rPr>
              <a:t>Bài</a:t>
            </a:r>
            <a:r>
              <a:rPr lang="en-US" sz="3600" b="1" dirty="0">
                <a:solidFill>
                  <a:srgbClr val="0000CC"/>
                </a:solidFill>
                <a:effectLst>
                  <a:outerShdw blurRad="38100" dist="38100" dir="2700000" algn="tl">
                    <a:srgbClr val="000000">
                      <a:alpha val="43137"/>
                    </a:srgbClr>
                  </a:outerShdw>
                </a:effectLst>
                <a:latin typeface="Times New Roman" pitchFamily="18" charset="0"/>
              </a:rPr>
              <a:t> 10: </a:t>
            </a:r>
            <a:r>
              <a:rPr lang="nl-NL" sz="3600" b="1" dirty="0">
                <a:solidFill>
                  <a:srgbClr val="0000CC"/>
                </a:solidFill>
                <a:effectLst/>
                <a:latin typeface="Times New Roman" panose="02020603050405020304" pitchFamily="18" charset="0"/>
                <a:ea typeface="Times New Roman" panose="02020603050405020304" pitchFamily="18" charset="0"/>
              </a:rPr>
              <a:t>LÀM ĐỒ CHƠI (T1) </a:t>
            </a:r>
            <a:endParaRPr lang="en-US" sz="3600" b="1" dirty="0">
              <a:solidFill>
                <a:srgbClr val="0000CC"/>
              </a:solidFill>
              <a:effectLst>
                <a:outerShdw blurRad="38100" dist="38100" dir="2700000" algn="tl">
                  <a:srgbClr val="000000">
                    <a:alpha val="43137"/>
                  </a:srgbClr>
                </a:outerShdw>
              </a:effectLst>
              <a:latin typeface="Times New Roman" pitchFamily="18" charset="0"/>
            </a:endParaRPr>
          </a:p>
        </p:txBody>
      </p:sp>
      <p:grpSp>
        <p:nvGrpSpPr>
          <p:cNvPr id="9" name="Group 8"/>
          <p:cNvGrpSpPr/>
          <p:nvPr/>
        </p:nvGrpSpPr>
        <p:grpSpPr>
          <a:xfrm>
            <a:off x="746919" y="1782783"/>
            <a:ext cx="11277600" cy="677108"/>
            <a:chOff x="1508918" y="1888664"/>
            <a:chExt cx="10047316" cy="677108"/>
          </a:xfrm>
        </p:grpSpPr>
        <p:sp>
          <p:nvSpPr>
            <p:cNvPr id="10" name="Rectangle 9"/>
            <p:cNvSpPr/>
            <p:nvPr/>
          </p:nvSpPr>
          <p:spPr>
            <a:xfrm>
              <a:off x="1508918" y="1888664"/>
              <a:ext cx="10047316" cy="677108"/>
            </a:xfrm>
            <a:prstGeom prst="rect">
              <a:avLst/>
            </a:prstGeom>
          </p:spPr>
          <p:txBody>
            <a:bodyPr wrap="square">
              <a:spAutoFit/>
            </a:bodyPr>
            <a:lstStyle/>
            <a:p>
              <a:r>
                <a:rPr lang="en-US" sz="3800" b="1" dirty="0">
                  <a:solidFill>
                    <a:srgbClr val="FF0066"/>
                  </a:solidFill>
                  <a:latin typeface="Times New Roman" pitchFamily="18" charset="0"/>
                  <a:cs typeface="Times New Roman" pitchFamily="18" charset="0"/>
                </a:rPr>
                <a:t>2. </a:t>
              </a:r>
              <a:r>
                <a:rPr lang="nl-NL" sz="3600" b="1" dirty="0">
                  <a:solidFill>
                    <a:srgbClr val="0000CC"/>
                  </a:solidFill>
                  <a:effectLst/>
                  <a:latin typeface="Times New Roman" panose="02020603050405020304" pitchFamily="18" charset="0"/>
                  <a:ea typeface="Times New Roman" panose="02020603050405020304" pitchFamily="18" charset="0"/>
                </a:rPr>
                <a:t>Cách chơi trò chơi an toàn. (làm việc nhóm 2)</a:t>
              </a:r>
              <a:endParaRPr lang="en-US" sz="1800" dirty="0">
                <a:solidFill>
                  <a:srgbClr val="0000CC"/>
                </a:solidFill>
                <a:effectLst/>
                <a:latin typeface="Times New Roman" panose="02020603050405020304" pitchFamily="18" charset="0"/>
                <a:ea typeface="Times New Roman" panose="02020603050405020304" pitchFamily="18" charset="0"/>
              </a:endParaRPr>
            </a:p>
          </p:txBody>
        </p:sp>
        <p:cxnSp>
          <p:nvCxnSpPr>
            <p:cNvPr id="11" name="Straight Connector 10"/>
            <p:cNvCxnSpPr/>
            <p:nvPr/>
          </p:nvCxnSpPr>
          <p:spPr>
            <a:xfrm>
              <a:off x="1605346" y="2565475"/>
              <a:ext cx="6828073"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32" name="TextBox 31"/>
          <p:cNvSpPr txBox="1"/>
          <p:nvPr/>
        </p:nvSpPr>
        <p:spPr>
          <a:xfrm>
            <a:off x="442119" y="2628440"/>
            <a:ext cx="14859000" cy="1200329"/>
          </a:xfrm>
          <a:prstGeom prst="rect">
            <a:avLst/>
          </a:prstGeom>
          <a:solidFill>
            <a:schemeClr val="bg1"/>
          </a:solidFill>
        </p:spPr>
        <p:txBody>
          <a:bodyPr wrap="square" rtlCol="0">
            <a:spAutoFit/>
          </a:bodyPr>
          <a:lstStyle/>
          <a:p>
            <a:pPr algn="just"/>
            <a:r>
              <a:rPr lang="en-US" sz="3600" b="1" i="1" dirty="0">
                <a:solidFill>
                  <a:srgbClr val="0000CC"/>
                </a:solidFill>
                <a:latin typeface="Times New Roman" pitchFamily="18" charset="0"/>
                <a:cs typeface="Times New Roman" pitchFamily="18" charset="0"/>
              </a:rPr>
              <a:t>     </a:t>
            </a:r>
            <a:r>
              <a:rPr lang="nl-NL" sz="3600" b="1" dirty="0">
                <a:solidFill>
                  <a:srgbClr val="0000CC"/>
                </a:solidFill>
                <a:latin typeface="Times New Roman" panose="02020603050405020304" pitchFamily="18" charset="0"/>
                <a:cs typeface="Times New Roman" panose="02020603050405020304" pitchFamily="18" charset="0"/>
              </a:rPr>
              <a:t>Quan sát Hình 2, và cho biết các bạn chơi đồ chơi có an toàn không? Vì sao?</a:t>
            </a:r>
            <a:endParaRPr lang="en-US" b="1" dirty="0">
              <a:solidFill>
                <a:srgbClr val="0000CC"/>
              </a:solidFill>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05872E22-1F2E-9BD3-1F8B-DEE837C13611}"/>
              </a:ext>
            </a:extLst>
          </p:cNvPr>
          <p:cNvPicPr>
            <a:picLocks noChangeAspect="1"/>
          </p:cNvPicPr>
          <p:nvPr/>
        </p:nvPicPr>
        <p:blipFill rotWithShape="1">
          <a:blip r:embed="rId2"/>
          <a:srcRect t="48093"/>
          <a:stretch/>
        </p:blipFill>
        <p:spPr>
          <a:xfrm>
            <a:off x="8964455" y="3815799"/>
            <a:ext cx="6797959" cy="4230921"/>
          </a:xfrm>
          <a:prstGeom prst="rect">
            <a:avLst/>
          </a:prstGeom>
        </p:spPr>
      </p:pic>
      <p:pic>
        <p:nvPicPr>
          <p:cNvPr id="16" name="Picture 15">
            <a:extLst>
              <a:ext uri="{FF2B5EF4-FFF2-40B4-BE49-F238E27FC236}">
                <a16:creationId xmlns:a16="http://schemas.microsoft.com/office/drawing/2014/main" id="{80B01C81-33A5-B4AD-2BBB-2716801FDA36}"/>
              </a:ext>
            </a:extLst>
          </p:cNvPr>
          <p:cNvPicPr>
            <a:picLocks noChangeAspect="1"/>
          </p:cNvPicPr>
          <p:nvPr/>
        </p:nvPicPr>
        <p:blipFill rotWithShape="1">
          <a:blip r:embed="rId2"/>
          <a:srcRect t="-393" b="51908"/>
          <a:stretch/>
        </p:blipFill>
        <p:spPr>
          <a:xfrm>
            <a:off x="514224" y="3997318"/>
            <a:ext cx="7850118" cy="4230920"/>
          </a:xfrm>
          <a:prstGeom prst="rect">
            <a:avLst/>
          </a:prstGeom>
        </p:spPr>
      </p:pic>
    </p:spTree>
    <p:extLst>
      <p:ext uri="{BB962C8B-B14F-4D97-AF65-F5344CB8AC3E}">
        <p14:creationId xmlns:p14="http://schemas.microsoft.com/office/powerpoint/2010/main" val="195556696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699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600" b="1" dirty="0" err="1">
                <a:solidFill>
                  <a:srgbClr val="0000CC"/>
                </a:solidFill>
                <a:effectLst>
                  <a:outerShdw blurRad="38100" dist="38100" dir="2700000" algn="tl">
                    <a:srgbClr val="000000">
                      <a:alpha val="43137"/>
                    </a:srgbClr>
                  </a:outerShdw>
                </a:effectLst>
                <a:latin typeface="Times New Roman" pitchFamily="18" charset="0"/>
              </a:rPr>
              <a:t>Bài</a:t>
            </a:r>
            <a:r>
              <a:rPr lang="en-US" sz="3600" b="1" dirty="0">
                <a:solidFill>
                  <a:srgbClr val="0000CC"/>
                </a:solidFill>
                <a:effectLst>
                  <a:outerShdw blurRad="38100" dist="38100" dir="2700000" algn="tl">
                    <a:srgbClr val="000000">
                      <a:alpha val="43137"/>
                    </a:srgbClr>
                  </a:outerShdw>
                </a:effectLst>
                <a:latin typeface="Times New Roman" pitchFamily="18" charset="0"/>
              </a:rPr>
              <a:t> 10: </a:t>
            </a:r>
            <a:r>
              <a:rPr lang="nl-NL" sz="3600" b="1" dirty="0">
                <a:solidFill>
                  <a:srgbClr val="0000CC"/>
                </a:solidFill>
                <a:effectLst/>
                <a:latin typeface="Times New Roman" panose="02020603050405020304" pitchFamily="18" charset="0"/>
                <a:ea typeface="Times New Roman" panose="02020603050405020304" pitchFamily="18" charset="0"/>
              </a:rPr>
              <a:t>LÀM ĐỒ CHƠI (T1) </a:t>
            </a:r>
            <a:endParaRPr lang="en-US" sz="3600" b="1" dirty="0">
              <a:solidFill>
                <a:srgbClr val="0000CC"/>
              </a:solidFill>
              <a:effectLst>
                <a:outerShdw blurRad="38100" dist="38100" dir="2700000" algn="tl">
                  <a:srgbClr val="000000">
                    <a:alpha val="43137"/>
                  </a:srgbClr>
                </a:outerShdw>
              </a:effectLst>
              <a:latin typeface="Times New Roman" pitchFamily="18" charset="0"/>
            </a:endParaRPr>
          </a:p>
        </p:txBody>
      </p:sp>
      <p:grpSp>
        <p:nvGrpSpPr>
          <p:cNvPr id="9" name="Group 8"/>
          <p:cNvGrpSpPr/>
          <p:nvPr/>
        </p:nvGrpSpPr>
        <p:grpSpPr>
          <a:xfrm>
            <a:off x="746919" y="1782783"/>
            <a:ext cx="11277600" cy="677108"/>
            <a:chOff x="1508918" y="1888664"/>
            <a:chExt cx="10047316" cy="677108"/>
          </a:xfrm>
        </p:grpSpPr>
        <p:sp>
          <p:nvSpPr>
            <p:cNvPr id="10" name="Rectangle 9"/>
            <p:cNvSpPr/>
            <p:nvPr/>
          </p:nvSpPr>
          <p:spPr>
            <a:xfrm>
              <a:off x="1508918" y="1888664"/>
              <a:ext cx="10047316" cy="677108"/>
            </a:xfrm>
            <a:prstGeom prst="rect">
              <a:avLst/>
            </a:prstGeom>
          </p:spPr>
          <p:txBody>
            <a:bodyPr wrap="square">
              <a:spAutoFit/>
            </a:bodyPr>
            <a:lstStyle/>
            <a:p>
              <a:r>
                <a:rPr lang="en-US" sz="3800" b="1" dirty="0">
                  <a:solidFill>
                    <a:srgbClr val="FF0066"/>
                  </a:solidFill>
                  <a:latin typeface="Times New Roman" pitchFamily="18" charset="0"/>
                  <a:cs typeface="Times New Roman" pitchFamily="18" charset="0"/>
                </a:rPr>
                <a:t>2. </a:t>
              </a:r>
              <a:r>
                <a:rPr lang="nl-NL" sz="3600" b="1" dirty="0">
                  <a:solidFill>
                    <a:srgbClr val="0000CC"/>
                  </a:solidFill>
                  <a:effectLst/>
                  <a:latin typeface="Times New Roman" panose="02020603050405020304" pitchFamily="18" charset="0"/>
                  <a:ea typeface="Times New Roman" panose="02020603050405020304" pitchFamily="18" charset="0"/>
                </a:rPr>
                <a:t>Cách chơi trò chơi an toàn. (làm việc nhóm 2)</a:t>
              </a:r>
              <a:endParaRPr lang="en-US" sz="1800" dirty="0">
                <a:solidFill>
                  <a:srgbClr val="0000CC"/>
                </a:solidFill>
                <a:effectLst/>
                <a:latin typeface="Times New Roman" panose="02020603050405020304" pitchFamily="18" charset="0"/>
                <a:ea typeface="Times New Roman" panose="02020603050405020304" pitchFamily="18" charset="0"/>
              </a:endParaRPr>
            </a:p>
          </p:txBody>
        </p:sp>
        <p:cxnSp>
          <p:nvCxnSpPr>
            <p:cNvPr id="11" name="Straight Connector 10"/>
            <p:cNvCxnSpPr/>
            <p:nvPr/>
          </p:nvCxnSpPr>
          <p:spPr>
            <a:xfrm>
              <a:off x="1605346" y="2565475"/>
              <a:ext cx="6828073"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32" name="TextBox 31"/>
          <p:cNvSpPr txBox="1"/>
          <p:nvPr/>
        </p:nvSpPr>
        <p:spPr>
          <a:xfrm>
            <a:off x="442119" y="2628440"/>
            <a:ext cx="14859000" cy="1200329"/>
          </a:xfrm>
          <a:prstGeom prst="rect">
            <a:avLst/>
          </a:prstGeom>
          <a:solidFill>
            <a:schemeClr val="bg1"/>
          </a:solidFill>
        </p:spPr>
        <p:txBody>
          <a:bodyPr wrap="square" rtlCol="0">
            <a:spAutoFit/>
          </a:bodyPr>
          <a:lstStyle/>
          <a:p>
            <a:pPr algn="just"/>
            <a:r>
              <a:rPr lang="en-US" sz="3600" b="1" i="1" dirty="0">
                <a:solidFill>
                  <a:srgbClr val="0000CC"/>
                </a:solidFill>
                <a:latin typeface="Times New Roman" pitchFamily="18" charset="0"/>
                <a:cs typeface="Times New Roman" pitchFamily="18" charset="0"/>
              </a:rPr>
              <a:t>     </a:t>
            </a:r>
            <a:r>
              <a:rPr lang="nl-NL" sz="3600" b="1" dirty="0">
                <a:solidFill>
                  <a:srgbClr val="0000CC"/>
                </a:solidFill>
                <a:latin typeface="Times New Roman" panose="02020603050405020304" pitchFamily="18" charset="0"/>
                <a:cs typeface="Times New Roman" panose="02020603050405020304" pitchFamily="18" charset="0"/>
              </a:rPr>
              <a:t>Quan sát Hình 2, và cho biết các bạn chơi đồ chơi có an toàn không? Vì sao?</a:t>
            </a:r>
            <a:endParaRPr lang="en-US" b="1" dirty="0">
              <a:solidFill>
                <a:srgbClr val="0000CC"/>
              </a:solidFill>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05872E22-1F2E-9BD3-1F8B-DEE837C13611}"/>
              </a:ext>
            </a:extLst>
          </p:cNvPr>
          <p:cNvPicPr>
            <a:picLocks noChangeAspect="1"/>
          </p:cNvPicPr>
          <p:nvPr/>
        </p:nvPicPr>
        <p:blipFill rotWithShape="1">
          <a:blip r:embed="rId3"/>
          <a:srcRect t="48093"/>
          <a:stretch/>
        </p:blipFill>
        <p:spPr>
          <a:xfrm>
            <a:off x="8964455" y="3815799"/>
            <a:ext cx="6797959" cy="4230921"/>
          </a:xfrm>
          <a:prstGeom prst="rect">
            <a:avLst/>
          </a:prstGeom>
        </p:spPr>
      </p:pic>
      <p:pic>
        <p:nvPicPr>
          <p:cNvPr id="16" name="Picture 15">
            <a:extLst>
              <a:ext uri="{FF2B5EF4-FFF2-40B4-BE49-F238E27FC236}">
                <a16:creationId xmlns:a16="http://schemas.microsoft.com/office/drawing/2014/main" id="{80B01C81-33A5-B4AD-2BBB-2716801FDA36}"/>
              </a:ext>
            </a:extLst>
          </p:cNvPr>
          <p:cNvPicPr>
            <a:picLocks noChangeAspect="1"/>
          </p:cNvPicPr>
          <p:nvPr/>
        </p:nvPicPr>
        <p:blipFill rotWithShape="1">
          <a:blip r:embed="rId3"/>
          <a:srcRect t="-393" b="51908"/>
          <a:stretch/>
        </p:blipFill>
        <p:spPr>
          <a:xfrm>
            <a:off x="514224" y="3997318"/>
            <a:ext cx="7850118" cy="4230920"/>
          </a:xfrm>
          <a:prstGeom prst="rect">
            <a:avLst/>
          </a:prstGeom>
        </p:spPr>
      </p:pic>
      <p:sp>
        <p:nvSpPr>
          <p:cNvPr id="17" name="TextBox 16">
            <a:extLst>
              <a:ext uri="{FF2B5EF4-FFF2-40B4-BE49-F238E27FC236}">
                <a16:creationId xmlns:a16="http://schemas.microsoft.com/office/drawing/2014/main" id="{90A1334A-AF00-1C32-EA5F-514558360290}"/>
              </a:ext>
            </a:extLst>
          </p:cNvPr>
          <p:cNvSpPr txBox="1"/>
          <p:nvPr/>
        </p:nvSpPr>
        <p:spPr>
          <a:xfrm>
            <a:off x="1051719" y="7993830"/>
            <a:ext cx="6416429" cy="631711"/>
          </a:xfrm>
          <a:prstGeom prst="rect">
            <a:avLst/>
          </a:prstGeom>
          <a:noFill/>
        </p:spPr>
        <p:txBody>
          <a:bodyPr wrap="square">
            <a:spAutoFit/>
          </a:bodyPr>
          <a:lstStyle/>
          <a:p>
            <a:pPr algn="just">
              <a:lnSpc>
                <a:spcPct val="120000"/>
              </a:lnSpc>
            </a:pPr>
            <a:r>
              <a:rPr lang="nl-NL" sz="3200" b="1" dirty="0">
                <a:solidFill>
                  <a:srgbClr val="0000CC"/>
                </a:solidFill>
                <a:effectLst/>
                <a:latin typeface="Times New Roman" panose="02020603050405020304" pitchFamily="18" charset="0"/>
                <a:ea typeface="Times New Roman" panose="02020603050405020304" pitchFamily="18" charset="0"/>
              </a:rPr>
              <a:t>+ Các bạn trong hình đang chơi gì?</a:t>
            </a:r>
            <a:endParaRPr lang="en-US" sz="2800" b="1" dirty="0">
              <a:solidFill>
                <a:srgbClr val="0000CC"/>
              </a:solidFill>
              <a:effectLst/>
              <a:latin typeface="Times New Roman" panose="02020603050405020304" pitchFamily="18" charset="0"/>
              <a:ea typeface="Times New Roman" panose="02020603050405020304" pitchFamily="18" charset="0"/>
            </a:endParaRPr>
          </a:p>
        </p:txBody>
      </p:sp>
      <p:sp>
        <p:nvSpPr>
          <p:cNvPr id="18" name="TextBox 17">
            <a:extLst>
              <a:ext uri="{FF2B5EF4-FFF2-40B4-BE49-F238E27FC236}">
                <a16:creationId xmlns:a16="http://schemas.microsoft.com/office/drawing/2014/main" id="{6FC2FB0D-5663-CC0E-E58C-B17AD502B188}"/>
              </a:ext>
            </a:extLst>
          </p:cNvPr>
          <p:cNvSpPr txBox="1"/>
          <p:nvPr/>
        </p:nvSpPr>
        <p:spPr>
          <a:xfrm>
            <a:off x="1429768" y="8512289"/>
            <a:ext cx="12883701" cy="631711"/>
          </a:xfrm>
          <a:prstGeom prst="rect">
            <a:avLst/>
          </a:prstGeom>
          <a:noFill/>
        </p:spPr>
        <p:txBody>
          <a:bodyPr wrap="square">
            <a:spAutoFit/>
          </a:bodyPr>
          <a:lstStyle/>
          <a:p>
            <a:pPr algn="just">
              <a:lnSpc>
                <a:spcPct val="120000"/>
              </a:lnSpc>
            </a:pPr>
            <a:r>
              <a:rPr lang="nl-NL" sz="3200" b="1" dirty="0">
                <a:solidFill>
                  <a:srgbClr val="0000CC"/>
                </a:solidFill>
                <a:effectLst/>
                <a:latin typeface="Times New Roman" panose="02020603050405020304" pitchFamily="18" charset="0"/>
                <a:ea typeface="Times New Roman" panose="02020603050405020304" pitchFamily="18" charset="0"/>
              </a:rPr>
              <a:t>Theo em, các bạn chơi đồ chơi như vậy có an toàn không?</a:t>
            </a:r>
            <a:endParaRPr lang="en-US" sz="2800" b="1" dirty="0">
              <a:solidFill>
                <a:srgbClr val="0000CC"/>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5210550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ppt_x"/>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699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600" b="1" dirty="0" err="1">
                <a:solidFill>
                  <a:srgbClr val="0000CC"/>
                </a:solidFill>
                <a:effectLst>
                  <a:outerShdw blurRad="38100" dist="38100" dir="2700000" algn="tl">
                    <a:srgbClr val="000000">
                      <a:alpha val="43137"/>
                    </a:srgbClr>
                  </a:outerShdw>
                </a:effectLst>
                <a:latin typeface="Times New Roman" pitchFamily="18" charset="0"/>
              </a:rPr>
              <a:t>Bài</a:t>
            </a:r>
            <a:r>
              <a:rPr lang="en-US" sz="3600" b="1" dirty="0">
                <a:solidFill>
                  <a:srgbClr val="0000CC"/>
                </a:solidFill>
                <a:effectLst>
                  <a:outerShdw blurRad="38100" dist="38100" dir="2700000" algn="tl">
                    <a:srgbClr val="000000">
                      <a:alpha val="43137"/>
                    </a:srgbClr>
                  </a:outerShdw>
                </a:effectLst>
                <a:latin typeface="Times New Roman" pitchFamily="18" charset="0"/>
              </a:rPr>
              <a:t> 10: </a:t>
            </a:r>
            <a:r>
              <a:rPr lang="nl-NL" sz="3600" b="1" dirty="0">
                <a:solidFill>
                  <a:srgbClr val="0000CC"/>
                </a:solidFill>
                <a:effectLst/>
                <a:latin typeface="Times New Roman" panose="02020603050405020304" pitchFamily="18" charset="0"/>
                <a:ea typeface="Times New Roman" panose="02020603050405020304" pitchFamily="18" charset="0"/>
              </a:rPr>
              <a:t>LÀM ĐỒ CHƠI (T1) </a:t>
            </a:r>
            <a:endParaRPr lang="en-US" sz="3600" b="1" dirty="0">
              <a:solidFill>
                <a:srgbClr val="0000CC"/>
              </a:solidFill>
              <a:effectLst>
                <a:outerShdw blurRad="38100" dist="38100" dir="2700000" algn="tl">
                  <a:srgbClr val="000000">
                    <a:alpha val="43137"/>
                  </a:srgbClr>
                </a:outerShdw>
              </a:effectLst>
              <a:latin typeface="Times New Roman" pitchFamily="18" charset="0"/>
            </a:endParaRPr>
          </a:p>
        </p:txBody>
      </p:sp>
      <p:grpSp>
        <p:nvGrpSpPr>
          <p:cNvPr id="9" name="Group 8"/>
          <p:cNvGrpSpPr/>
          <p:nvPr/>
        </p:nvGrpSpPr>
        <p:grpSpPr>
          <a:xfrm>
            <a:off x="746919" y="1782783"/>
            <a:ext cx="11277600" cy="677108"/>
            <a:chOff x="1508918" y="1888664"/>
            <a:chExt cx="10047316" cy="677108"/>
          </a:xfrm>
        </p:grpSpPr>
        <p:sp>
          <p:nvSpPr>
            <p:cNvPr id="10" name="Rectangle 9"/>
            <p:cNvSpPr/>
            <p:nvPr/>
          </p:nvSpPr>
          <p:spPr>
            <a:xfrm>
              <a:off x="1508918" y="1888664"/>
              <a:ext cx="10047316" cy="677108"/>
            </a:xfrm>
            <a:prstGeom prst="rect">
              <a:avLst/>
            </a:prstGeom>
          </p:spPr>
          <p:txBody>
            <a:bodyPr wrap="square">
              <a:spAutoFit/>
            </a:bodyPr>
            <a:lstStyle/>
            <a:p>
              <a:r>
                <a:rPr lang="en-US" sz="3800" b="1" dirty="0">
                  <a:solidFill>
                    <a:srgbClr val="FF0066"/>
                  </a:solidFill>
                  <a:latin typeface="Times New Roman" pitchFamily="18" charset="0"/>
                  <a:cs typeface="Times New Roman" pitchFamily="18" charset="0"/>
                </a:rPr>
                <a:t>2. </a:t>
              </a:r>
              <a:r>
                <a:rPr lang="nl-NL" sz="3600" b="1" dirty="0">
                  <a:solidFill>
                    <a:srgbClr val="0000CC"/>
                  </a:solidFill>
                  <a:effectLst/>
                  <a:latin typeface="Times New Roman" panose="02020603050405020304" pitchFamily="18" charset="0"/>
                  <a:ea typeface="Times New Roman" panose="02020603050405020304" pitchFamily="18" charset="0"/>
                </a:rPr>
                <a:t>Cách chơi trò chơi an toàn. (làm việc nhóm 2)</a:t>
              </a:r>
              <a:endParaRPr lang="en-US" sz="1800" dirty="0">
                <a:solidFill>
                  <a:srgbClr val="0000CC"/>
                </a:solidFill>
                <a:effectLst/>
                <a:latin typeface="Times New Roman" panose="02020603050405020304" pitchFamily="18" charset="0"/>
                <a:ea typeface="Times New Roman" panose="02020603050405020304" pitchFamily="18" charset="0"/>
              </a:endParaRPr>
            </a:p>
          </p:txBody>
        </p:sp>
        <p:cxnSp>
          <p:nvCxnSpPr>
            <p:cNvPr id="11" name="Straight Connector 10"/>
            <p:cNvCxnSpPr/>
            <p:nvPr/>
          </p:nvCxnSpPr>
          <p:spPr>
            <a:xfrm>
              <a:off x="1605346" y="2565475"/>
              <a:ext cx="6828073"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32" name="TextBox 31"/>
          <p:cNvSpPr txBox="1"/>
          <p:nvPr/>
        </p:nvSpPr>
        <p:spPr>
          <a:xfrm>
            <a:off x="442119" y="2628440"/>
            <a:ext cx="14859000" cy="646331"/>
          </a:xfrm>
          <a:prstGeom prst="rect">
            <a:avLst/>
          </a:prstGeom>
          <a:solidFill>
            <a:schemeClr val="bg1"/>
          </a:solidFill>
        </p:spPr>
        <p:txBody>
          <a:bodyPr wrap="square" rtlCol="0">
            <a:spAutoFit/>
          </a:bodyPr>
          <a:lstStyle/>
          <a:p>
            <a:pPr algn="just"/>
            <a:r>
              <a:rPr lang="en-US" sz="3600" b="1" i="1" dirty="0">
                <a:solidFill>
                  <a:srgbClr val="0000CC"/>
                </a:solidFill>
                <a:latin typeface="Times New Roman" pitchFamily="18" charset="0"/>
                <a:cs typeface="Times New Roman" pitchFamily="18" charset="0"/>
              </a:rPr>
              <a:t>     </a:t>
            </a:r>
            <a:r>
              <a:rPr lang="nl-NL" sz="3200" b="1" dirty="0">
                <a:solidFill>
                  <a:srgbClr val="0000CC"/>
                </a:solidFill>
                <a:latin typeface="Times New Roman" panose="02020603050405020304" pitchFamily="18" charset="0"/>
                <a:cs typeface="Times New Roman" panose="02020603050405020304" pitchFamily="18" charset="0"/>
              </a:rPr>
              <a:t>Quan sát Hình 2, và cho biết các bạn chơi đồ chơi có an toàn không? Vì sao?</a:t>
            </a:r>
            <a:endParaRPr lang="en-US" b="1" dirty="0">
              <a:solidFill>
                <a:srgbClr val="0000CC"/>
              </a:solidFill>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05872E22-1F2E-9BD3-1F8B-DEE837C13611}"/>
              </a:ext>
            </a:extLst>
          </p:cNvPr>
          <p:cNvPicPr>
            <a:picLocks noChangeAspect="1"/>
          </p:cNvPicPr>
          <p:nvPr/>
        </p:nvPicPr>
        <p:blipFill rotWithShape="1">
          <a:blip r:embed="rId3"/>
          <a:srcRect t="48093"/>
          <a:stretch/>
        </p:blipFill>
        <p:spPr>
          <a:xfrm>
            <a:off x="8668393" y="3274771"/>
            <a:ext cx="6797959" cy="4230921"/>
          </a:xfrm>
          <a:prstGeom prst="rect">
            <a:avLst/>
          </a:prstGeom>
        </p:spPr>
      </p:pic>
      <p:pic>
        <p:nvPicPr>
          <p:cNvPr id="16" name="Picture 15">
            <a:extLst>
              <a:ext uri="{FF2B5EF4-FFF2-40B4-BE49-F238E27FC236}">
                <a16:creationId xmlns:a16="http://schemas.microsoft.com/office/drawing/2014/main" id="{80B01C81-33A5-B4AD-2BBB-2716801FDA36}"/>
              </a:ext>
            </a:extLst>
          </p:cNvPr>
          <p:cNvPicPr>
            <a:picLocks noChangeAspect="1"/>
          </p:cNvPicPr>
          <p:nvPr/>
        </p:nvPicPr>
        <p:blipFill rotWithShape="1">
          <a:blip r:embed="rId3"/>
          <a:srcRect t="-393" b="51908"/>
          <a:stretch/>
        </p:blipFill>
        <p:spPr>
          <a:xfrm>
            <a:off x="432322" y="3211762"/>
            <a:ext cx="7850118" cy="4230920"/>
          </a:xfrm>
          <a:prstGeom prst="rect">
            <a:avLst/>
          </a:prstGeom>
        </p:spPr>
      </p:pic>
      <p:sp>
        <p:nvSpPr>
          <p:cNvPr id="17" name="TextBox 16">
            <a:extLst>
              <a:ext uri="{FF2B5EF4-FFF2-40B4-BE49-F238E27FC236}">
                <a16:creationId xmlns:a16="http://schemas.microsoft.com/office/drawing/2014/main" id="{90A1334A-AF00-1C32-EA5F-514558360290}"/>
              </a:ext>
            </a:extLst>
          </p:cNvPr>
          <p:cNvSpPr txBox="1"/>
          <p:nvPr/>
        </p:nvSpPr>
        <p:spPr>
          <a:xfrm>
            <a:off x="632619" y="6783623"/>
            <a:ext cx="11506200" cy="1155188"/>
          </a:xfrm>
          <a:prstGeom prst="rect">
            <a:avLst/>
          </a:prstGeom>
          <a:noFill/>
        </p:spPr>
        <p:txBody>
          <a:bodyPr wrap="square">
            <a:spAutoFit/>
          </a:bodyPr>
          <a:lstStyle/>
          <a:p>
            <a:pPr algn="just">
              <a:lnSpc>
                <a:spcPct val="120000"/>
              </a:lnSpc>
            </a:pPr>
            <a:r>
              <a:rPr lang="nl-NL"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3200" b="1" dirty="0">
                <a:solidFill>
                  <a:srgbClr val="0000CC"/>
                </a:solidFill>
                <a:latin typeface="Times New Roman" panose="02020603050405020304" pitchFamily="18" charset="0"/>
                <a:cs typeface="Times New Roman" panose="02020603050405020304" pitchFamily="18" charset="0"/>
              </a:rPr>
              <a:t>Em hãy dự đoán điều gì sẽ xảy ra khi các bạn chơi như vậy?</a:t>
            </a:r>
            <a:endParaRPr lang="en-US" sz="3200" b="1" dirty="0">
              <a:solidFill>
                <a:srgbClr val="0000CC"/>
              </a:solidFill>
              <a:latin typeface="Times New Roman" panose="02020603050405020304" pitchFamily="18" charset="0"/>
              <a:cs typeface="Times New Roman" panose="02020603050405020304" pitchFamily="18" charset="0"/>
            </a:endParaRPr>
          </a:p>
          <a:p>
            <a:pPr algn="just">
              <a:lnSpc>
                <a:spcPct val="120000"/>
              </a:lnSpc>
            </a:pPr>
            <a:endParaRPr lang="en-US" sz="2800" b="1" dirty="0">
              <a:solidFill>
                <a:srgbClr val="0000CC"/>
              </a:solidFill>
              <a:effectLst/>
              <a:latin typeface="Times New Roman" panose="02020603050405020304" pitchFamily="18" charset="0"/>
              <a:ea typeface="Times New Roman" panose="02020603050405020304" pitchFamily="18" charset="0"/>
            </a:endParaRPr>
          </a:p>
        </p:txBody>
      </p:sp>
      <p:sp>
        <p:nvSpPr>
          <p:cNvPr id="18" name="TextBox 17">
            <a:extLst>
              <a:ext uri="{FF2B5EF4-FFF2-40B4-BE49-F238E27FC236}">
                <a16:creationId xmlns:a16="http://schemas.microsoft.com/office/drawing/2014/main" id="{6FC2FB0D-5663-CC0E-E58C-B17AD502B188}"/>
              </a:ext>
            </a:extLst>
          </p:cNvPr>
          <p:cNvSpPr txBox="1"/>
          <p:nvPr/>
        </p:nvSpPr>
        <p:spPr>
          <a:xfrm>
            <a:off x="918884" y="7354036"/>
            <a:ext cx="12883701" cy="584775"/>
          </a:xfrm>
          <a:prstGeom prst="rect">
            <a:avLst/>
          </a:prstGeom>
          <a:noFill/>
        </p:spPr>
        <p:txBody>
          <a:bodyPr wrap="square">
            <a:spAutoFit/>
          </a:bodyPr>
          <a:lstStyle/>
          <a:p>
            <a:r>
              <a:rPr lang="nl-NL" sz="3200" b="1" dirty="0">
                <a:solidFill>
                  <a:srgbClr val="0000CC"/>
                </a:solidFill>
                <a:latin typeface="Times New Roman" panose="02020603050405020304" pitchFamily="18" charset="0"/>
                <a:cs typeface="Times New Roman" panose="02020603050405020304" pitchFamily="18" charset="0"/>
              </a:rPr>
              <a:t>Nếu em là bạn đó, em sẽ chơi đồ chơi thế nào cho an toàn?</a:t>
            </a:r>
            <a:endParaRPr lang="en-US" sz="3200" b="1" dirty="0">
              <a:solidFill>
                <a:srgbClr val="0000CC"/>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5D6DDDC8-AFE1-E98F-E3B9-77BC8DBFEECC}"/>
              </a:ext>
            </a:extLst>
          </p:cNvPr>
          <p:cNvSpPr txBox="1"/>
          <p:nvPr/>
        </p:nvSpPr>
        <p:spPr>
          <a:xfrm>
            <a:off x="1188891" y="7862381"/>
            <a:ext cx="14660856" cy="1363900"/>
          </a:xfrm>
          <a:prstGeom prst="rect">
            <a:avLst/>
          </a:prstGeom>
          <a:noFill/>
        </p:spPr>
        <p:txBody>
          <a:bodyPr wrap="square">
            <a:spAutoFit/>
          </a:bodyPr>
          <a:lstStyle/>
          <a:p>
            <a:pPr algn="just">
              <a:lnSpc>
                <a:spcPct val="120000"/>
              </a:lnSpc>
            </a:pPr>
            <a:r>
              <a:rPr lang="nl-NL" sz="3600" b="1" i="1" dirty="0">
                <a:solidFill>
                  <a:srgbClr val="0000CC"/>
                </a:solidFill>
                <a:effectLst/>
                <a:latin typeface="Times New Roman" panose="02020603050405020304" pitchFamily="18" charset="0"/>
                <a:ea typeface="Times New Roman" panose="02020603050405020304" pitchFamily="18" charset="0"/>
              </a:rPr>
              <a:t>Em nên chơi đồ chơi đúng lúc, đúng chỗ, đúng thời lượng và đúng cách. Em hãy thực hiện thông điệp 4Đ để đảm bảo an toàn khi chơi đồ chơi.</a:t>
            </a:r>
            <a:endParaRPr lang="en-US" sz="3600" b="1" dirty="0">
              <a:solidFill>
                <a:srgbClr val="0000CC"/>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8256474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ppt_x"/>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7" grpId="0"/>
      <p:bldP spid="18"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dirty="0" err="1">
                <a:solidFill>
                  <a:srgbClr val="0000CC"/>
                </a:solidFill>
                <a:effectLst>
                  <a:outerShdw blurRad="38100" dist="38100" dir="2700000" algn="tl">
                    <a:srgbClr val="000000">
                      <a:alpha val="43137"/>
                    </a:srgbClr>
                  </a:outerShdw>
                </a:effectLst>
                <a:latin typeface="Times New Roman" pitchFamily="18" charset="0"/>
              </a:rPr>
              <a:t>Bài</a:t>
            </a:r>
            <a:r>
              <a:rPr lang="en-US" sz="2400" b="1" dirty="0">
                <a:solidFill>
                  <a:srgbClr val="0000CC"/>
                </a:solidFill>
                <a:effectLst>
                  <a:outerShdw blurRad="38100" dist="38100" dir="2700000" algn="tl">
                    <a:srgbClr val="000000">
                      <a:alpha val="43137"/>
                    </a:srgbClr>
                  </a:outerShdw>
                </a:effectLst>
                <a:latin typeface="Times New Roman" pitchFamily="18" charset="0"/>
              </a:rPr>
              <a:t> 10: </a:t>
            </a:r>
            <a:r>
              <a:rPr lang="nl-NL" sz="2800" b="1" dirty="0">
                <a:solidFill>
                  <a:srgbClr val="0000CC"/>
                </a:solidFill>
                <a:effectLst/>
                <a:latin typeface="Times New Roman" panose="02020603050405020304" pitchFamily="18" charset="0"/>
                <a:ea typeface="Times New Roman" panose="02020603050405020304" pitchFamily="18" charset="0"/>
              </a:rPr>
              <a:t>LÀM ĐỒ CHƠI (T1) </a:t>
            </a:r>
            <a:endParaRPr lang="en-US" sz="2800" b="1" dirty="0">
              <a:solidFill>
                <a:srgbClr val="0000CC"/>
              </a:solidFill>
              <a:effectLst>
                <a:outerShdw blurRad="38100" dist="38100" dir="2700000" algn="tl">
                  <a:srgbClr val="000000">
                    <a:alpha val="43137"/>
                  </a:srgbClr>
                </a:outerShdw>
              </a:effectLst>
              <a:latin typeface="Times New Roman" pitchFamily="18" charset="0"/>
            </a:endParaRPr>
          </a:p>
        </p:txBody>
      </p:sp>
      <p:grpSp>
        <p:nvGrpSpPr>
          <p:cNvPr id="9" name="Group 8"/>
          <p:cNvGrpSpPr/>
          <p:nvPr/>
        </p:nvGrpSpPr>
        <p:grpSpPr>
          <a:xfrm>
            <a:off x="746920" y="1782783"/>
            <a:ext cx="4114800" cy="677108"/>
            <a:chOff x="1508919" y="1888664"/>
            <a:chExt cx="3665912" cy="677108"/>
          </a:xfrm>
        </p:grpSpPr>
        <p:sp>
          <p:nvSpPr>
            <p:cNvPr id="10" name="Rectangle 9"/>
            <p:cNvSpPr/>
            <p:nvPr/>
          </p:nvSpPr>
          <p:spPr>
            <a:xfrm>
              <a:off x="1508919" y="1888664"/>
              <a:ext cx="3665912" cy="677108"/>
            </a:xfrm>
            <a:prstGeom prst="rect">
              <a:avLst/>
            </a:prstGeom>
          </p:spPr>
          <p:txBody>
            <a:bodyPr wrap="square">
              <a:spAutoFit/>
            </a:bodyPr>
            <a:lstStyle/>
            <a:p>
              <a:r>
                <a:rPr lang="en-US" sz="3800" b="1" dirty="0">
                  <a:solidFill>
                    <a:srgbClr val="FF0066"/>
                  </a:solidFill>
                  <a:latin typeface="Times New Roman" pitchFamily="18" charset="0"/>
                  <a:cs typeface="Times New Roman" pitchFamily="18" charset="0"/>
                </a:rPr>
                <a:t>3. </a:t>
              </a:r>
              <a:r>
                <a:rPr lang="en-US" sz="3800" b="1" dirty="0" err="1">
                  <a:solidFill>
                    <a:srgbClr val="FF0066"/>
                  </a:solidFill>
                  <a:latin typeface="Times New Roman" pitchFamily="18" charset="0"/>
                  <a:cs typeface="Times New Roman" pitchFamily="18" charset="0"/>
                </a:rPr>
                <a:t>Em</a:t>
              </a:r>
              <a:r>
                <a:rPr lang="en-US" sz="3800" b="1" dirty="0">
                  <a:solidFill>
                    <a:srgbClr val="FF0066"/>
                  </a:solidFill>
                  <a:latin typeface="Times New Roman" pitchFamily="18" charset="0"/>
                  <a:cs typeface="Times New Roman" pitchFamily="18" charset="0"/>
                </a:rPr>
                <a:t> </a:t>
              </a:r>
              <a:r>
                <a:rPr lang="en-US" sz="3800" b="1" dirty="0" err="1">
                  <a:solidFill>
                    <a:srgbClr val="FF0066"/>
                  </a:solidFill>
                  <a:latin typeface="Times New Roman" pitchFamily="18" charset="0"/>
                  <a:cs typeface="Times New Roman" pitchFamily="18" charset="0"/>
                </a:rPr>
                <a:t>cần</a:t>
              </a:r>
              <a:r>
                <a:rPr lang="en-US" sz="3800" b="1" dirty="0">
                  <a:solidFill>
                    <a:srgbClr val="FF0066"/>
                  </a:solidFill>
                  <a:latin typeface="Times New Roman" pitchFamily="18" charset="0"/>
                  <a:cs typeface="Times New Roman" pitchFamily="18" charset="0"/>
                </a:rPr>
                <a:t> </a:t>
              </a:r>
              <a:r>
                <a:rPr lang="en-US" sz="3800" b="1" dirty="0" err="1">
                  <a:solidFill>
                    <a:srgbClr val="FF0066"/>
                  </a:solidFill>
                  <a:latin typeface="Times New Roman" pitchFamily="18" charset="0"/>
                  <a:cs typeface="Times New Roman" pitchFamily="18" charset="0"/>
                </a:rPr>
                <a:t>biết</a:t>
              </a:r>
              <a:r>
                <a:rPr lang="en-US" sz="3800" b="1" dirty="0">
                  <a:solidFill>
                    <a:srgbClr val="FF0066"/>
                  </a:solidFill>
                  <a:latin typeface="Times New Roman" pitchFamily="18" charset="0"/>
                  <a:cs typeface="Times New Roman" pitchFamily="18" charset="0"/>
                </a:rPr>
                <a:t>.</a:t>
              </a:r>
            </a:p>
          </p:txBody>
        </p:sp>
        <p:cxnSp>
          <p:nvCxnSpPr>
            <p:cNvPr id="11" name="Straight Connector 10"/>
            <p:cNvCxnSpPr>
              <a:cxnSpLocks/>
            </p:cNvCxnSpPr>
            <p:nvPr/>
          </p:nvCxnSpPr>
          <p:spPr>
            <a:xfrm>
              <a:off x="1605346" y="2565475"/>
              <a:ext cx="2686950"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pic>
        <p:nvPicPr>
          <p:cNvPr id="13" name="Picture 12">
            <a:extLst>
              <a:ext uri="{FF2B5EF4-FFF2-40B4-BE49-F238E27FC236}">
                <a16:creationId xmlns:a16="http://schemas.microsoft.com/office/drawing/2014/main" id="{441A89D2-82D6-5DA6-83E7-3C0F6C195ACA}"/>
              </a:ext>
            </a:extLst>
          </p:cNvPr>
          <p:cNvPicPr>
            <a:picLocks noChangeAspect="1"/>
          </p:cNvPicPr>
          <p:nvPr/>
        </p:nvPicPr>
        <p:blipFill>
          <a:blip r:embed="rId2"/>
          <a:stretch>
            <a:fillRect/>
          </a:stretch>
        </p:blipFill>
        <p:spPr>
          <a:xfrm>
            <a:off x="1102260" y="2605276"/>
            <a:ext cx="14097000" cy="4791800"/>
          </a:xfrm>
          <a:prstGeom prst="rect">
            <a:avLst/>
          </a:prstGeom>
        </p:spPr>
      </p:pic>
      <p:sp>
        <p:nvSpPr>
          <p:cNvPr id="3" name="TextBox 2">
            <a:extLst>
              <a:ext uri="{FF2B5EF4-FFF2-40B4-BE49-F238E27FC236}">
                <a16:creationId xmlns:a16="http://schemas.microsoft.com/office/drawing/2014/main" id="{BEE3FFB6-FC65-DB1D-9C7B-6411640D4CD0}"/>
              </a:ext>
            </a:extLst>
          </p:cNvPr>
          <p:cNvSpPr txBox="1"/>
          <p:nvPr/>
        </p:nvSpPr>
        <p:spPr>
          <a:xfrm>
            <a:off x="1432719" y="7696200"/>
            <a:ext cx="12649200" cy="1200329"/>
          </a:xfrm>
          <a:prstGeom prst="rect">
            <a:avLst/>
          </a:prstGeom>
          <a:noFill/>
        </p:spPr>
        <p:txBody>
          <a:bodyPr wrap="square" rtlCol="0">
            <a:spAutoFit/>
          </a:bodyPr>
          <a:lstStyle/>
          <a:p>
            <a:r>
              <a:rPr lang="en-US" sz="3600" b="1" dirty="0">
                <a:solidFill>
                  <a:srgbClr val="FF0066"/>
                </a:solidFill>
                <a:latin typeface="Times New Roman" panose="02020603050405020304" pitchFamily="18" charset="0"/>
                <a:cs typeface="Times New Roman" panose="02020603050405020304" pitchFamily="18" charset="0"/>
              </a:rPr>
              <a:t>4.Thực </a:t>
            </a:r>
            <a:r>
              <a:rPr lang="en-US" sz="3600" b="1" dirty="0" err="1">
                <a:solidFill>
                  <a:srgbClr val="FF0066"/>
                </a:solidFill>
                <a:latin typeface="Times New Roman" panose="02020603050405020304" pitchFamily="18" charset="0"/>
                <a:cs typeface="Times New Roman" panose="02020603050405020304" pitchFamily="18" charset="0"/>
              </a:rPr>
              <a:t>hành</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nêu</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một</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đồ</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chơi</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mình</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thích</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và</a:t>
            </a:r>
            <a:r>
              <a:rPr lang="en-US" sz="3600" b="1" dirty="0">
                <a:solidFill>
                  <a:srgbClr val="FF0066"/>
                </a:solidFill>
                <a:latin typeface="Times New Roman" panose="02020603050405020304" pitchFamily="18" charset="0"/>
                <a:cs typeface="Times New Roman" panose="02020603050405020304" pitchFamily="18" charset="0"/>
              </a:rPr>
              <a:t> chia </a:t>
            </a:r>
            <a:r>
              <a:rPr lang="en-US" sz="3600" b="1" dirty="0" err="1">
                <a:solidFill>
                  <a:srgbClr val="FF0066"/>
                </a:solidFill>
                <a:latin typeface="Times New Roman" panose="02020603050405020304" pitchFamily="18" charset="0"/>
                <a:cs typeface="Times New Roman" panose="02020603050405020304" pitchFamily="18" charset="0"/>
              </a:rPr>
              <a:t>sẻ</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cách</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chơi</a:t>
            </a:r>
            <a:r>
              <a:rPr lang="en-US" sz="3600" b="1" dirty="0">
                <a:solidFill>
                  <a:srgbClr val="FF0066"/>
                </a:solidFill>
                <a:latin typeface="Times New Roman" panose="02020603050405020304" pitchFamily="18" charset="0"/>
                <a:cs typeface="Times New Roman" panose="02020603050405020304" pitchFamily="18" charset="0"/>
              </a:rPr>
              <a:t> an </a:t>
            </a:r>
            <a:r>
              <a:rPr lang="en-US" sz="3600" b="1" dirty="0" err="1">
                <a:solidFill>
                  <a:srgbClr val="FF0066"/>
                </a:solidFill>
                <a:latin typeface="Times New Roman" panose="02020603050405020304" pitchFamily="18" charset="0"/>
                <a:cs typeface="Times New Roman" panose="02020603050405020304" pitchFamily="18" charset="0"/>
              </a:rPr>
              <a:t>toàn</a:t>
            </a:r>
            <a:endParaRPr lang="en-US" sz="3600" b="1" dirty="0">
              <a:solidFill>
                <a:srgbClr val="FF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011708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10157</TotalTime>
  <Words>1340</Words>
  <Application>Microsoft Office PowerPoint</Application>
  <PresentationFormat>Custom</PresentationFormat>
  <Paragraphs>104</Paragraphs>
  <Slides>11</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Calibri</vt:lpstr>
      <vt:lpstr>Symbol</vt:lpstr>
      <vt:lpstr>Times New Roman</vt:lpstr>
      <vt:lpstr>VNI-Avo</vt:lpstr>
      <vt:lpstr>Default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Lê Tuấn Minh</cp:lastModifiedBy>
  <cp:revision>1152</cp:revision>
  <dcterms:created xsi:type="dcterms:W3CDTF">2008-09-09T22:52:10Z</dcterms:created>
  <dcterms:modified xsi:type="dcterms:W3CDTF">2022-08-09T08:28:18Z</dcterms:modified>
</cp:coreProperties>
</file>