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sldIdLst>
    <p:sldId id="267" r:id="rId3"/>
    <p:sldId id="268" r:id="rId4"/>
    <p:sldId id="256" r:id="rId5"/>
    <p:sldId id="257" r:id="rId6"/>
    <p:sldId id="261" r:id="rId7"/>
    <p:sldId id="272" r:id="rId8"/>
    <p:sldId id="271" r:id="rId9"/>
    <p:sldId id="273" r:id="rId10"/>
    <p:sldId id="274" r:id="rId11"/>
    <p:sldId id="275" r:id="rId12"/>
    <p:sldId id="276" r:id="rId13"/>
    <p:sldId id="258" r:id="rId14"/>
    <p:sldId id="277" r:id="rId15"/>
    <p:sldId id="280" r:id="rId16"/>
    <p:sldId id="279" r:id="rId17"/>
    <p:sldId id="281" r:id="rId18"/>
    <p:sldId id="282" r:id="rId19"/>
    <p:sldId id="283" r:id="rId20"/>
    <p:sldId id="285" r:id="rId21"/>
    <p:sldId id="286" r:id="rId22"/>
    <p:sldId id="287" r:id="rId23"/>
    <p:sldId id="288" r:id="rId24"/>
    <p:sldId id="289" r:id="rId25"/>
    <p:sldId id="284" r:id="rId26"/>
    <p:sldId id="290" r:id="rId27"/>
    <p:sldId id="291" r:id="rId28"/>
    <p:sldId id="293" r:id="rId29"/>
    <p:sldId id="292" r:id="rId30"/>
    <p:sldId id="294" r:id="rId31"/>
  </p:sldIdLst>
  <p:sldSz cx="18288000" cy="10287000"/>
  <p:notesSz cx="6858000" cy="9144000"/>
  <p:embeddedFontLst>
    <p:embeddedFont>
      <p:font typeface="Calibri" panose="020F0502020204030204" pitchFamily="34" charset="0"/>
      <p:regular r:id="rId32"/>
      <p:bold r:id="rId33"/>
      <p:italic r:id="rId34"/>
      <p:boldItalic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68CEBA7-1433-41B7-82E6-D9EDB76678F1}">
          <p14:sldIdLst>
            <p14:sldId id="267"/>
            <p14:sldId id="268"/>
            <p14:sldId id="256"/>
            <p14:sldId id="257"/>
            <p14:sldId id="261"/>
            <p14:sldId id="272"/>
            <p14:sldId id="271"/>
            <p14:sldId id="273"/>
            <p14:sldId id="274"/>
            <p14:sldId id="275"/>
            <p14:sldId id="276"/>
            <p14:sldId id="258"/>
            <p14:sldId id="277"/>
            <p14:sldId id="280"/>
            <p14:sldId id="279"/>
            <p14:sldId id="281"/>
            <p14:sldId id="282"/>
            <p14:sldId id="283"/>
            <p14:sldId id="285"/>
            <p14:sldId id="286"/>
            <p14:sldId id="287"/>
            <p14:sldId id="288"/>
            <p14:sldId id="289"/>
            <p14:sldId id="284"/>
            <p14:sldId id="290"/>
            <p14:sldId id="291"/>
            <p14:sldId id="293"/>
            <p14:sldId id="292"/>
            <p14:sldId id="2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CDE"/>
    <a:srgbClr val="FFBF00"/>
    <a:srgbClr val="171D1E"/>
    <a:srgbClr val="D65CD6"/>
    <a:srgbClr val="4C97FF"/>
    <a:srgbClr val="9966FF"/>
    <a:srgbClr val="8B92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5" d="100"/>
          <a:sy n="45" d="100"/>
        </p:scale>
        <p:origin x="64" y="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font" Target="fonts/font3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2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1.fntdata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4.fntdata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4/4/2023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064343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422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ransition>
    <p:fade/>
  </p:transition>
  <p:txStyles>
    <p:titleStyle>
      <a:lvl1pPr algn="ctr" defTabSz="91444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17" indent="-342917" algn="l" defTabSz="91444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88" indent="-285765" algn="l" defTabSz="914445" rtl="0" eaLnBrk="1" latinLnBrk="0" hangingPunct="1">
        <a:spcBef>
          <a:spcPct val="20000"/>
        </a:spcBef>
        <a:buFont typeface="Arial" pitchFamily="34" charset="0"/>
        <a:buChar char="–"/>
        <a:defRPr sz="280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2" algn="l" defTabSz="91444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2" algn="l" defTabSz="91444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4" indent="-228612" algn="l" defTabSz="91444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2" algn="l" defTabSz="9144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2" algn="l" defTabSz="9144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2" algn="l" defTabSz="9144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5" indent="-228612" algn="l" defTabSz="9144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5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2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1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4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7" Type="http://schemas.openxmlformats.org/officeDocument/2006/relationships/image" Target="../media/image10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svg"/><Relationship Id="rId13" Type="http://schemas.openxmlformats.org/officeDocument/2006/relationships/image" Target="../media/image77.png"/><Relationship Id="rId3" Type="http://schemas.microsoft.com/office/2007/relationships/media" Target="../media/media2.mp3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74.svg"/><Relationship Id="rId4" Type="http://schemas.openxmlformats.org/officeDocument/2006/relationships/audio" Target="../media/media2.mp3"/><Relationship Id="rId9" Type="http://schemas.openxmlformats.org/officeDocument/2006/relationships/image" Target="../media/image7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svg"/><Relationship Id="rId3" Type="http://schemas.microsoft.com/office/2007/relationships/media" Target="../media/media2.mp3"/><Relationship Id="rId7" Type="http://schemas.openxmlformats.org/officeDocument/2006/relationships/image" Target="../media/image7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0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74.svg"/><Relationship Id="rId4" Type="http://schemas.openxmlformats.org/officeDocument/2006/relationships/audio" Target="../media/media2.mp3"/><Relationship Id="rId9" Type="http://schemas.openxmlformats.org/officeDocument/2006/relationships/image" Target="../media/image7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svg"/><Relationship Id="rId3" Type="http://schemas.microsoft.com/office/2007/relationships/media" Target="../media/media2.mp3"/><Relationship Id="rId7" Type="http://schemas.openxmlformats.org/officeDocument/2006/relationships/image" Target="../media/image7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0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74.svg"/><Relationship Id="rId4" Type="http://schemas.openxmlformats.org/officeDocument/2006/relationships/audio" Target="../media/media2.mp3"/><Relationship Id="rId9" Type="http://schemas.openxmlformats.org/officeDocument/2006/relationships/image" Target="../media/image7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svg"/><Relationship Id="rId3" Type="http://schemas.microsoft.com/office/2007/relationships/media" Target="../media/media2.mp3"/><Relationship Id="rId7" Type="http://schemas.openxmlformats.org/officeDocument/2006/relationships/image" Target="../media/image71.png"/><Relationship Id="rId12" Type="http://schemas.openxmlformats.org/officeDocument/2006/relationships/image" Target="../media/image7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0.png"/><Relationship Id="rId11" Type="http://schemas.openxmlformats.org/officeDocument/2006/relationships/image" Target="../media/image78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74.svg"/><Relationship Id="rId4" Type="http://schemas.openxmlformats.org/officeDocument/2006/relationships/audio" Target="../media/media2.mp3"/><Relationship Id="rId9" Type="http://schemas.openxmlformats.org/officeDocument/2006/relationships/image" Target="../media/image7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svg"/><Relationship Id="rId3" Type="http://schemas.microsoft.com/office/2007/relationships/media" Target="../media/media2.mp3"/><Relationship Id="rId7" Type="http://schemas.openxmlformats.org/officeDocument/2006/relationships/image" Target="../media/image71.png"/><Relationship Id="rId12" Type="http://schemas.openxmlformats.org/officeDocument/2006/relationships/image" Target="../media/image8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0.png"/><Relationship Id="rId11" Type="http://schemas.openxmlformats.org/officeDocument/2006/relationships/image" Target="../media/image80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74.svg"/><Relationship Id="rId4" Type="http://schemas.openxmlformats.org/officeDocument/2006/relationships/audio" Target="../media/media2.mp3"/><Relationship Id="rId9" Type="http://schemas.openxmlformats.org/officeDocument/2006/relationships/image" Target="../media/image7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svg"/><Relationship Id="rId5" Type="http://schemas.openxmlformats.org/officeDocument/2006/relationships/image" Target="../media/image86.png"/><Relationship Id="rId4" Type="http://schemas.openxmlformats.org/officeDocument/2006/relationships/image" Target="../media/image2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sv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7.svg"/><Relationship Id="rId4" Type="http://schemas.openxmlformats.org/officeDocument/2006/relationships/image" Target="../media/image9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svg"/><Relationship Id="rId7" Type="http://schemas.openxmlformats.org/officeDocument/2006/relationships/image" Target="../media/image1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17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svg"/><Relationship Id="rId7" Type="http://schemas.openxmlformats.org/officeDocument/2006/relationships/image" Target="../media/image2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2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7" Type="http://schemas.openxmlformats.org/officeDocument/2006/relationships/image" Target="../media/image10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1AAF7571-20A8-A6AA-5B32-0F5AAB6FB734}"/>
              </a:ext>
            </a:extLst>
          </p:cNvPr>
          <p:cNvGrpSpPr/>
          <p:nvPr/>
        </p:nvGrpSpPr>
        <p:grpSpPr>
          <a:xfrm>
            <a:off x="854353" y="2609672"/>
            <a:ext cx="16208937" cy="8840385"/>
            <a:chOff x="4341703" y="2008037"/>
            <a:chExt cx="10084700" cy="2250538"/>
          </a:xfrm>
        </p:grpSpPr>
        <p:grpSp>
          <p:nvGrpSpPr>
            <p:cNvPr id="2" name="Group 2"/>
            <p:cNvGrpSpPr/>
            <p:nvPr/>
          </p:nvGrpSpPr>
          <p:grpSpPr>
            <a:xfrm>
              <a:off x="4341703" y="2008037"/>
              <a:ext cx="10084700" cy="2250538"/>
              <a:chOff x="0" y="-47625"/>
              <a:chExt cx="2656052" cy="860425"/>
            </a:xfrm>
          </p:grpSpPr>
          <p:sp>
            <p:nvSpPr>
              <p:cNvPr id="3" name="Freeform 3"/>
              <p:cNvSpPr/>
              <p:nvPr/>
            </p:nvSpPr>
            <p:spPr>
              <a:xfrm>
                <a:off x="45547" y="32577"/>
                <a:ext cx="2610505" cy="408938"/>
              </a:xfrm>
              <a:custGeom>
                <a:avLst/>
                <a:gdLst/>
                <a:ahLst/>
                <a:cxnLst/>
                <a:rect l="l" t="t" r="r" b="b"/>
                <a:pathLst>
                  <a:path w="2610505" h="597602">
                    <a:moveTo>
                      <a:pt x="39835" y="0"/>
                    </a:moveTo>
                    <a:lnTo>
                      <a:pt x="2570670" y="0"/>
                    </a:lnTo>
                    <a:cubicBezTo>
                      <a:pt x="2592671" y="0"/>
                      <a:pt x="2610505" y="17835"/>
                      <a:pt x="2610505" y="39835"/>
                    </a:cubicBezTo>
                    <a:lnTo>
                      <a:pt x="2610505" y="557767"/>
                    </a:lnTo>
                    <a:cubicBezTo>
                      <a:pt x="2610505" y="568332"/>
                      <a:pt x="2606309" y="578464"/>
                      <a:pt x="2598838" y="585935"/>
                    </a:cubicBezTo>
                    <a:cubicBezTo>
                      <a:pt x="2591367" y="593405"/>
                      <a:pt x="2581235" y="597602"/>
                      <a:pt x="2570670" y="597602"/>
                    </a:cubicBezTo>
                    <a:lnTo>
                      <a:pt x="39835" y="597602"/>
                    </a:lnTo>
                    <a:cubicBezTo>
                      <a:pt x="29270" y="597602"/>
                      <a:pt x="19138" y="593405"/>
                      <a:pt x="11667" y="585935"/>
                    </a:cubicBezTo>
                    <a:cubicBezTo>
                      <a:pt x="4197" y="578464"/>
                      <a:pt x="0" y="568332"/>
                      <a:pt x="0" y="557767"/>
                    </a:cubicBezTo>
                    <a:lnTo>
                      <a:pt x="0" y="39835"/>
                    </a:lnTo>
                    <a:cubicBezTo>
                      <a:pt x="0" y="29270"/>
                      <a:pt x="4197" y="19138"/>
                      <a:pt x="11667" y="11667"/>
                    </a:cubicBezTo>
                    <a:cubicBezTo>
                      <a:pt x="19138" y="4197"/>
                      <a:pt x="29270" y="0"/>
                      <a:pt x="39835" y="0"/>
                    </a:cubicBezTo>
                    <a:close/>
                  </a:path>
                </a:pathLst>
              </a:custGeom>
              <a:solidFill>
                <a:srgbClr val="FEFCDE"/>
              </a:solidFill>
            </p:spPr>
          </p:sp>
          <p:sp>
            <p:nvSpPr>
              <p:cNvPr id="4" name="TextBox 4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35" name="TextBox 35"/>
            <p:cNvSpPr txBox="1"/>
            <p:nvPr/>
          </p:nvSpPr>
          <p:spPr>
            <a:xfrm>
              <a:off x="4890808" y="2346396"/>
              <a:ext cx="8986491" cy="79393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7200" b="1">
                  <a:solidFill>
                    <a:srgbClr val="4E73B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CHÀO MỪNG CÁC EM ĐẾN VỚI BÀI HỌC NGÀY HÔM NAY!</a:t>
              </a:r>
            </a:p>
          </p:txBody>
        </p:sp>
      </p:grpSp>
      <p:pic>
        <p:nvPicPr>
          <p:cNvPr id="27" name="Picture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764801" flipH="1">
            <a:off x="11211413" y="521383"/>
            <a:ext cx="7206606" cy="1716482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637797">
            <a:off x="-70627" y="521383"/>
            <a:ext cx="7206606" cy="1716482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3967180">
            <a:off x="9667293" y="570535"/>
            <a:ext cx="1004512" cy="809089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5400000">
            <a:off x="1880121" y="-198156"/>
            <a:ext cx="1004512" cy="809089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290204">
            <a:off x="1395479" y="2965341"/>
            <a:ext cx="1261618" cy="1016176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04177">
            <a:off x="16591806" y="3076718"/>
            <a:ext cx="1261618" cy="1016176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562968">
            <a:off x="1110044" y="7072257"/>
            <a:ext cx="767339" cy="2482567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889239">
            <a:off x="16651189" y="7166992"/>
            <a:ext cx="767339" cy="2482567"/>
          </a:xfrm>
          <a:prstGeom prst="rect">
            <a:avLst/>
          </a:prstGeom>
        </p:spPr>
      </p:pic>
      <p:pic>
        <p:nvPicPr>
          <p:cNvPr id="39" name="Picture 7">
            <a:extLst>
              <a:ext uri="{FF2B5EF4-FFF2-40B4-BE49-F238E27FC236}">
                <a16:creationId xmlns:a16="http://schemas.microsoft.com/office/drawing/2014/main" id="{D1D37701-E516-6DC4-2095-1DC8B211C9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660633">
            <a:off x="133639" y="7235109"/>
            <a:ext cx="3512465" cy="2708989"/>
          </a:xfrm>
          <a:prstGeom prst="rect">
            <a:avLst/>
          </a:prstGeom>
        </p:spPr>
      </p:pic>
      <p:pic>
        <p:nvPicPr>
          <p:cNvPr id="40" name="Picture 5">
            <a:extLst>
              <a:ext uri="{FF2B5EF4-FFF2-40B4-BE49-F238E27FC236}">
                <a16:creationId xmlns:a16="http://schemas.microsoft.com/office/drawing/2014/main" id="{92CEEB46-309B-6CDF-799A-9850A766C56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20303227">
            <a:off x="13607688" y="842022"/>
            <a:ext cx="3175600" cy="2782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21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D06E849-8FE3-2DC2-F0D1-55ACFBB8FD8D}"/>
              </a:ext>
            </a:extLst>
          </p:cNvPr>
          <p:cNvSpPr txBox="1"/>
          <p:nvPr/>
        </p:nvSpPr>
        <p:spPr>
          <a:xfrm>
            <a:off x="1171158" y="334011"/>
            <a:ext cx="159456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 BƯỚC ĐƯA LỆNH CHƯƠNG TRÌNH VÀO CHO NHÂN VẬT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0938849-90F6-12B3-3924-8CC83CF492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1898229"/>
            <a:ext cx="12829207" cy="7274852"/>
          </a:xfrm>
          <a:prstGeom prst="rect">
            <a:avLst/>
          </a:prstGeom>
        </p:spPr>
      </p:pic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C953FB-6A8D-5388-67D3-518178165CB2}"/>
              </a:ext>
            </a:extLst>
          </p:cNvPr>
          <p:cNvSpPr/>
          <p:nvPr/>
        </p:nvSpPr>
        <p:spPr>
          <a:xfrm>
            <a:off x="2396863" y="1680433"/>
            <a:ext cx="746828" cy="1337481"/>
          </a:xfrm>
          <a:custGeom>
            <a:avLst/>
            <a:gdLst>
              <a:gd name="connsiteX0" fmla="*/ 746828 w 746828"/>
              <a:gd name="connsiteY0" fmla="*/ 1337481 h 1337481"/>
              <a:gd name="connsiteX1" fmla="*/ 159974 w 746828"/>
              <a:gd name="connsiteY1" fmla="*/ 1146412 h 1337481"/>
              <a:gd name="connsiteX2" fmla="*/ 37144 w 746828"/>
              <a:gd name="connsiteY2" fmla="*/ 668741 h 1337481"/>
              <a:gd name="connsiteX3" fmla="*/ 719532 w 746828"/>
              <a:gd name="connsiteY3" fmla="*/ 0 h 1337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6828" h="1337481">
                <a:moveTo>
                  <a:pt x="746828" y="1337481"/>
                </a:moveTo>
                <a:cubicBezTo>
                  <a:pt x="512541" y="1297675"/>
                  <a:pt x="278255" y="1257869"/>
                  <a:pt x="159974" y="1146412"/>
                </a:cubicBezTo>
                <a:cubicBezTo>
                  <a:pt x="41693" y="1034955"/>
                  <a:pt x="-56116" y="859810"/>
                  <a:pt x="37144" y="668741"/>
                </a:cubicBezTo>
                <a:cubicBezTo>
                  <a:pt x="130404" y="477672"/>
                  <a:pt x="424968" y="238836"/>
                  <a:pt x="719532" y="0"/>
                </a:cubicBezTo>
              </a:path>
            </a:pathLst>
          </a:custGeom>
          <a:noFill/>
          <a:ln w="38100">
            <a:solidFill>
              <a:schemeClr val="accent6">
                <a:lumMod val="75000"/>
              </a:schemeClr>
            </a:solidFill>
            <a:headEnd type="arrow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8A5D1F4-3D48-ECA4-86A4-ABEBFFBCEDA4}"/>
              </a:ext>
            </a:extLst>
          </p:cNvPr>
          <p:cNvSpPr txBox="1"/>
          <p:nvPr/>
        </p:nvSpPr>
        <p:spPr>
          <a:xfrm>
            <a:off x="10670919" y="9298728"/>
            <a:ext cx="3429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1. chọn nhân vật 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C5C1D22-0993-83D6-3BF6-4E0F051314AE}"/>
              </a:ext>
            </a:extLst>
          </p:cNvPr>
          <p:cNvSpPr/>
          <p:nvPr/>
        </p:nvSpPr>
        <p:spPr>
          <a:xfrm>
            <a:off x="11905553" y="8395132"/>
            <a:ext cx="479866" cy="928048"/>
          </a:xfrm>
          <a:custGeom>
            <a:avLst/>
            <a:gdLst>
              <a:gd name="connsiteX0" fmla="*/ 0 w 479866"/>
              <a:gd name="connsiteY0" fmla="*/ 0 h 928048"/>
              <a:gd name="connsiteX1" fmla="*/ 464024 w 479866"/>
              <a:gd name="connsiteY1" fmla="*/ 313898 h 928048"/>
              <a:gd name="connsiteX2" fmla="*/ 341194 w 479866"/>
              <a:gd name="connsiteY2" fmla="*/ 504967 h 928048"/>
              <a:gd name="connsiteX3" fmla="*/ 40944 w 479866"/>
              <a:gd name="connsiteY3" fmla="*/ 928048 h 928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9866" h="928048">
                <a:moveTo>
                  <a:pt x="0" y="0"/>
                </a:moveTo>
                <a:cubicBezTo>
                  <a:pt x="203579" y="114868"/>
                  <a:pt x="407158" y="229737"/>
                  <a:pt x="464024" y="313898"/>
                </a:cubicBezTo>
                <a:cubicBezTo>
                  <a:pt x="520890" y="398059"/>
                  <a:pt x="411707" y="402609"/>
                  <a:pt x="341194" y="504967"/>
                </a:cubicBezTo>
                <a:cubicBezTo>
                  <a:pt x="270681" y="607325"/>
                  <a:pt x="155812" y="767686"/>
                  <a:pt x="40944" y="928048"/>
                </a:cubicBezTo>
              </a:path>
            </a:pathLst>
          </a:custGeom>
          <a:noFill/>
          <a:ln w="38100">
            <a:solidFill>
              <a:schemeClr val="accent6">
                <a:lumMod val="75000"/>
              </a:schemeClr>
            </a:solidFill>
            <a:headEnd type="arrow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8036BE-A515-53F0-591B-29E82F147C11}"/>
              </a:ext>
            </a:extLst>
          </p:cNvPr>
          <p:cNvSpPr txBox="1"/>
          <p:nvPr/>
        </p:nvSpPr>
        <p:spPr>
          <a:xfrm>
            <a:off x="3151652" y="1403434"/>
            <a:ext cx="38805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2. chọn nhóm lệnh 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B589B3A2-A789-FA39-6439-232B7B9E1FD3}"/>
              </a:ext>
            </a:extLst>
          </p:cNvPr>
          <p:cNvSpPr/>
          <p:nvPr/>
        </p:nvSpPr>
        <p:spPr>
          <a:xfrm>
            <a:off x="5081673" y="1680433"/>
            <a:ext cx="4503761" cy="1815153"/>
          </a:xfrm>
          <a:custGeom>
            <a:avLst/>
            <a:gdLst>
              <a:gd name="connsiteX0" fmla="*/ 0 w 4503761"/>
              <a:gd name="connsiteY0" fmla="*/ 1815153 h 1815153"/>
              <a:gd name="connsiteX1" fmla="*/ 805218 w 4503761"/>
              <a:gd name="connsiteY1" fmla="*/ 1719618 h 1815153"/>
              <a:gd name="connsiteX2" fmla="*/ 1705970 w 4503761"/>
              <a:gd name="connsiteY2" fmla="*/ 1487606 h 1815153"/>
              <a:gd name="connsiteX3" fmla="*/ 4503761 w 4503761"/>
              <a:gd name="connsiteY3" fmla="*/ 0 h 1815153"/>
              <a:gd name="connsiteX4" fmla="*/ 4503761 w 4503761"/>
              <a:gd name="connsiteY4" fmla="*/ 0 h 1815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03761" h="1815153">
                <a:moveTo>
                  <a:pt x="0" y="1815153"/>
                </a:moveTo>
                <a:cubicBezTo>
                  <a:pt x="260445" y="1794681"/>
                  <a:pt x="520890" y="1774209"/>
                  <a:pt x="805218" y="1719618"/>
                </a:cubicBezTo>
                <a:cubicBezTo>
                  <a:pt x="1089546" y="1665027"/>
                  <a:pt x="1089546" y="1774209"/>
                  <a:pt x="1705970" y="1487606"/>
                </a:cubicBezTo>
                <a:cubicBezTo>
                  <a:pt x="2322394" y="1201003"/>
                  <a:pt x="4503761" y="0"/>
                  <a:pt x="4503761" y="0"/>
                </a:cubicBezTo>
                <a:lnTo>
                  <a:pt x="4503761" y="0"/>
                </a:lnTo>
              </a:path>
            </a:pathLst>
          </a:custGeom>
          <a:noFill/>
          <a:ln w="38100">
            <a:solidFill>
              <a:schemeClr val="accent6">
                <a:lumMod val="75000"/>
              </a:schemeClr>
            </a:solidFill>
            <a:headEnd type="arrow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77A50A0-308E-82FE-34F9-44A6BD4638DE}"/>
              </a:ext>
            </a:extLst>
          </p:cNvPr>
          <p:cNvSpPr txBox="1"/>
          <p:nvPr/>
        </p:nvSpPr>
        <p:spPr>
          <a:xfrm>
            <a:off x="9767404" y="1218584"/>
            <a:ext cx="55325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3. chọn lệnh trong nhóm lệnh 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FB78196D-D859-9B7C-A25A-8BB3B99B99D3}"/>
              </a:ext>
            </a:extLst>
          </p:cNvPr>
          <p:cNvSpPr/>
          <p:nvPr/>
        </p:nvSpPr>
        <p:spPr>
          <a:xfrm>
            <a:off x="5091908" y="3756410"/>
            <a:ext cx="2388358" cy="837641"/>
          </a:xfrm>
          <a:custGeom>
            <a:avLst/>
            <a:gdLst>
              <a:gd name="connsiteX0" fmla="*/ 0 w 2388358"/>
              <a:gd name="connsiteY0" fmla="*/ 0 h 837641"/>
              <a:gd name="connsiteX1" fmla="*/ 1214651 w 2388358"/>
              <a:gd name="connsiteY1" fmla="*/ 750626 h 837641"/>
              <a:gd name="connsiteX2" fmla="*/ 2388358 w 2388358"/>
              <a:gd name="connsiteY2" fmla="*/ 791570 h 837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88358" h="837641">
                <a:moveTo>
                  <a:pt x="0" y="0"/>
                </a:moveTo>
                <a:cubicBezTo>
                  <a:pt x="408295" y="309349"/>
                  <a:pt x="816591" y="618698"/>
                  <a:pt x="1214651" y="750626"/>
                </a:cubicBezTo>
                <a:cubicBezTo>
                  <a:pt x="1612711" y="882554"/>
                  <a:pt x="2000534" y="837062"/>
                  <a:pt x="2388358" y="791570"/>
                </a:cubicBezTo>
              </a:path>
            </a:pathLst>
          </a:custGeom>
          <a:noFill/>
          <a:ln w="76200">
            <a:solidFill>
              <a:schemeClr val="accent6">
                <a:lumMod val="75000"/>
              </a:schemeClr>
            </a:solidFill>
            <a:prstDash val="dash"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73137B1-C6BA-4E41-4C74-90D11C752285}"/>
              </a:ext>
            </a:extLst>
          </p:cNvPr>
          <p:cNvSpPr/>
          <p:nvPr/>
        </p:nvSpPr>
        <p:spPr>
          <a:xfrm>
            <a:off x="6719404" y="4914953"/>
            <a:ext cx="1726832" cy="4531057"/>
          </a:xfrm>
          <a:custGeom>
            <a:avLst/>
            <a:gdLst>
              <a:gd name="connsiteX0" fmla="*/ 1555845 w 1726832"/>
              <a:gd name="connsiteY0" fmla="*/ 0 h 4531057"/>
              <a:gd name="connsiteX1" fmla="*/ 1583140 w 1726832"/>
              <a:gd name="connsiteY1" fmla="*/ 2374710 h 4531057"/>
              <a:gd name="connsiteX2" fmla="*/ 0 w 1726832"/>
              <a:gd name="connsiteY2" fmla="*/ 4531057 h 4531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26832" h="4531057">
                <a:moveTo>
                  <a:pt x="1555845" y="0"/>
                </a:moveTo>
                <a:cubicBezTo>
                  <a:pt x="1699146" y="809767"/>
                  <a:pt x="1842448" y="1619534"/>
                  <a:pt x="1583140" y="2374710"/>
                </a:cubicBezTo>
                <a:cubicBezTo>
                  <a:pt x="1323832" y="3129886"/>
                  <a:pt x="661916" y="3830471"/>
                  <a:pt x="0" y="4531057"/>
                </a:cubicBezTo>
              </a:path>
            </a:pathLst>
          </a:custGeom>
          <a:noFill/>
          <a:ln w="38100">
            <a:solidFill>
              <a:schemeClr val="accent6">
                <a:lumMod val="75000"/>
              </a:schemeClr>
            </a:solidFill>
            <a:headEnd type="arrow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310DF5E-598B-A232-4F83-035CC2AFF80C}"/>
              </a:ext>
            </a:extLst>
          </p:cNvPr>
          <p:cNvSpPr txBox="1"/>
          <p:nvPr/>
        </p:nvSpPr>
        <p:spPr>
          <a:xfrm>
            <a:off x="1564254" y="9371127"/>
            <a:ext cx="69081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4. kéo thả vào vùng tạo chương trình </a:t>
            </a:r>
          </a:p>
        </p:txBody>
      </p:sp>
    </p:spTree>
    <p:extLst>
      <p:ext uri="{BB962C8B-B14F-4D97-AF65-F5344CB8AC3E}">
        <p14:creationId xmlns:p14="http://schemas.microsoft.com/office/powerpoint/2010/main" val="386354783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7" grpId="0" animBg="1"/>
      <p:bldP spid="18" grpId="0"/>
      <p:bldP spid="20" grpId="0" animBg="1"/>
      <p:bldP spid="21" grpId="0"/>
      <p:bldP spid="23" grpId="0" animBg="1"/>
      <p:bldP spid="24" grpId="0"/>
      <p:bldP spid="26" grpId="0" animBg="1"/>
      <p:bldP spid="27" grpId="0" animBg="1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2">
            <a:extLst>
              <a:ext uri="{FF2B5EF4-FFF2-40B4-BE49-F238E27FC236}">
                <a16:creationId xmlns:a16="http://schemas.microsoft.com/office/drawing/2014/main" id="{AD9F2FB5-A55D-C446-5523-A187D96A9B4A}"/>
              </a:ext>
            </a:extLst>
          </p:cNvPr>
          <p:cNvGrpSpPr/>
          <p:nvPr/>
        </p:nvGrpSpPr>
        <p:grpSpPr>
          <a:xfrm>
            <a:off x="762000" y="1098401"/>
            <a:ext cx="12277077" cy="8090197"/>
            <a:chOff x="0" y="0"/>
            <a:chExt cx="3233469" cy="2130752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897B05F7-BF2B-AB93-C6F7-43F6F876FD4A}"/>
                </a:ext>
              </a:extLst>
            </p:cNvPr>
            <p:cNvSpPr/>
            <p:nvPr/>
          </p:nvSpPr>
          <p:spPr>
            <a:xfrm>
              <a:off x="0" y="0"/>
              <a:ext cx="3233469" cy="2130752"/>
            </a:xfrm>
            <a:custGeom>
              <a:avLst/>
              <a:gdLst/>
              <a:ahLst/>
              <a:cxnLst/>
              <a:rect l="l" t="t" r="r" b="b"/>
              <a:pathLst>
                <a:path w="3233469" h="2130752">
                  <a:moveTo>
                    <a:pt x="32161" y="0"/>
                  </a:moveTo>
                  <a:lnTo>
                    <a:pt x="3201308" y="0"/>
                  </a:lnTo>
                  <a:cubicBezTo>
                    <a:pt x="3209838" y="0"/>
                    <a:pt x="3218018" y="3388"/>
                    <a:pt x="3224049" y="9420"/>
                  </a:cubicBezTo>
                  <a:cubicBezTo>
                    <a:pt x="3230081" y="15451"/>
                    <a:pt x="3233469" y="23631"/>
                    <a:pt x="3233469" y="32161"/>
                  </a:cubicBezTo>
                  <a:lnTo>
                    <a:pt x="3233469" y="2098591"/>
                  </a:lnTo>
                  <a:cubicBezTo>
                    <a:pt x="3233469" y="2107120"/>
                    <a:pt x="3230081" y="2115301"/>
                    <a:pt x="3224049" y="2121332"/>
                  </a:cubicBezTo>
                  <a:cubicBezTo>
                    <a:pt x="3218018" y="2127363"/>
                    <a:pt x="3209838" y="2130752"/>
                    <a:pt x="3201308" y="2130752"/>
                  </a:cubicBezTo>
                  <a:lnTo>
                    <a:pt x="32161" y="2130752"/>
                  </a:lnTo>
                  <a:cubicBezTo>
                    <a:pt x="23631" y="2130752"/>
                    <a:pt x="15451" y="2127363"/>
                    <a:pt x="9420" y="2121332"/>
                  </a:cubicBezTo>
                  <a:cubicBezTo>
                    <a:pt x="3388" y="2115301"/>
                    <a:pt x="0" y="2107120"/>
                    <a:pt x="0" y="2098591"/>
                  </a:cubicBezTo>
                  <a:lnTo>
                    <a:pt x="0" y="32161"/>
                  </a:lnTo>
                  <a:cubicBezTo>
                    <a:pt x="0" y="23631"/>
                    <a:pt x="3388" y="15451"/>
                    <a:pt x="9420" y="9420"/>
                  </a:cubicBezTo>
                  <a:cubicBezTo>
                    <a:pt x="15451" y="3388"/>
                    <a:pt x="23631" y="0"/>
                    <a:pt x="32161" y="0"/>
                  </a:cubicBezTo>
                  <a:close/>
                </a:path>
              </a:pathLst>
            </a:custGeom>
            <a:solidFill>
              <a:srgbClr val="FEFCDE"/>
            </a:solidFill>
          </p:spPr>
        </p:sp>
        <p:sp>
          <p:nvSpPr>
            <p:cNvPr id="9" name="TextBox 4">
              <a:extLst>
                <a:ext uri="{FF2B5EF4-FFF2-40B4-BE49-F238E27FC236}">
                  <a16:creationId xmlns:a16="http://schemas.microsoft.com/office/drawing/2014/main" id="{B28F4298-ED81-1A70-1DE7-7530BAAC297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FC149B1-AB9F-6FBB-B007-C6BF14EB8078}"/>
              </a:ext>
            </a:extLst>
          </p:cNvPr>
          <p:cNvGrpSpPr/>
          <p:nvPr/>
        </p:nvGrpSpPr>
        <p:grpSpPr>
          <a:xfrm>
            <a:off x="947885" y="3025573"/>
            <a:ext cx="4424149" cy="4440942"/>
            <a:chOff x="9490763" y="1866900"/>
            <a:chExt cx="4424149" cy="444094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5E13412-C33B-2E35-1585-26358AF256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677400" y="1866900"/>
              <a:ext cx="4237512" cy="3517936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AAC9ED3-9D74-BF37-F454-1C1B4AC4F27C}"/>
                </a:ext>
              </a:extLst>
            </p:cNvPr>
            <p:cNvSpPr txBox="1"/>
            <p:nvPr/>
          </p:nvSpPr>
          <p:spPr>
            <a:xfrm>
              <a:off x="9490763" y="5676900"/>
              <a:ext cx="4419600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500" b="1">
                  <a:latin typeface="Arial" panose="020B0604020202020204" pitchFamily="34" charset="0"/>
                  <a:cs typeface="Arial" panose="020B0604020202020204" pitchFamily="34" charset="0"/>
                </a:rPr>
                <a:t>Hình 65</a:t>
              </a:r>
              <a:r>
                <a:rPr lang="en-US" sz="3500">
                  <a:latin typeface="Arial" panose="020B0604020202020204" pitchFamily="34" charset="0"/>
                  <a:cs typeface="Arial" panose="020B0604020202020204" pitchFamily="34" charset="0"/>
                </a:rPr>
                <a:t>. Khối lệnh </a:t>
              </a:r>
            </a:p>
          </p:txBody>
        </p:sp>
      </p:grpSp>
      <p:pic>
        <p:nvPicPr>
          <p:cNvPr id="10" name="Picture 7">
            <a:extLst>
              <a:ext uri="{FF2B5EF4-FFF2-40B4-BE49-F238E27FC236}">
                <a16:creationId xmlns:a16="http://schemas.microsoft.com/office/drawing/2014/main" id="{FB323164-8681-4295-70D2-CFB20A536B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1911846" y="4468414"/>
            <a:ext cx="6235364" cy="5900213"/>
          </a:xfrm>
          <a:prstGeom prst="rect">
            <a:avLst/>
          </a:prstGeom>
        </p:spPr>
      </p:pic>
      <p:pic>
        <p:nvPicPr>
          <p:cNvPr id="11" name="Picture 11">
            <a:extLst>
              <a:ext uri="{FF2B5EF4-FFF2-40B4-BE49-F238E27FC236}">
                <a16:creationId xmlns:a16="http://schemas.microsoft.com/office/drawing/2014/main" id="{D7AB30D2-A893-D552-D3A2-02A23B0D02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751895" flipH="1">
            <a:off x="11579395" y="281081"/>
            <a:ext cx="7982035" cy="190117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3B60C32-2D52-1C16-3514-1F6682BB1F2C}"/>
              </a:ext>
            </a:extLst>
          </p:cNvPr>
          <p:cNvSpPr txBox="1"/>
          <p:nvPr/>
        </p:nvSpPr>
        <p:spPr>
          <a:xfrm>
            <a:off x="5907683" y="3025573"/>
            <a:ext cx="6934200" cy="4157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600">
                <a:effectLst/>
                <a:ea typeface="Calibri" panose="020F0502020204030204" pitchFamily="34" charset="0"/>
              </a:rPr>
              <a:t>Các lệnh ghép với nhau tạo thành khối lệnh, khi chạy chương trình, các lệnh trong khối lệnh được thực hiện lần lượt theo thứ tự từ </a:t>
            </a:r>
            <a:r>
              <a:rPr lang="vi-VN" sz="3600" b="1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trên xuống dưới</a:t>
            </a:r>
            <a:r>
              <a:rPr lang="vi-VN" sz="3600">
                <a:effectLst/>
                <a:ea typeface="Calibri" panose="020F0502020204030204" pitchFamily="34" charset="0"/>
              </a:rPr>
              <a:t>.</a:t>
            </a:r>
            <a:endParaRPr lang="en-US" sz="36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AE5723-239F-8787-D8EB-B8BE0BB59886}"/>
              </a:ext>
            </a:extLst>
          </p:cNvPr>
          <p:cNvSpPr txBox="1"/>
          <p:nvPr/>
        </p:nvSpPr>
        <p:spPr>
          <a:xfrm>
            <a:off x="2798343" y="1943250"/>
            <a:ext cx="8204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KIẾN THỨC EM CẦN NHỚ </a:t>
            </a:r>
          </a:p>
        </p:txBody>
      </p:sp>
    </p:spTree>
    <p:extLst>
      <p:ext uri="{BB962C8B-B14F-4D97-AF65-F5344CB8AC3E}">
        <p14:creationId xmlns:p14="http://schemas.microsoft.com/office/powerpoint/2010/main" val="3095037879"/>
      </p:ext>
    </p:extLst>
  </p:cSld>
  <p:clrMapOvr>
    <a:masterClrMapping/>
  </p:clrMapOvr>
  <p:transition spd="med">
    <p:split orient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728640"/>
            <a:ext cx="16230600" cy="8829720"/>
            <a:chOff x="0" y="0"/>
            <a:chExt cx="4274726" cy="23255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325523"/>
            </a:xfrm>
            <a:custGeom>
              <a:avLst/>
              <a:gdLst/>
              <a:ahLst/>
              <a:cxnLst/>
              <a:rect l="l" t="t" r="r" b="b"/>
              <a:pathLst>
                <a:path w="4274726" h="2325523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301196"/>
                  </a:lnTo>
                  <a:cubicBezTo>
                    <a:pt x="4274726" y="2307648"/>
                    <a:pt x="4272163" y="2313836"/>
                    <a:pt x="4267601" y="2318398"/>
                  </a:cubicBezTo>
                  <a:cubicBezTo>
                    <a:pt x="4263039" y="2322960"/>
                    <a:pt x="4256851" y="2325523"/>
                    <a:pt x="4250399" y="2325523"/>
                  </a:cubicBezTo>
                  <a:lnTo>
                    <a:pt x="24327" y="2325523"/>
                  </a:lnTo>
                  <a:cubicBezTo>
                    <a:pt x="10891" y="2325523"/>
                    <a:pt x="0" y="2314632"/>
                    <a:pt x="0" y="2301196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chemeClr val="bg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6923439" y="2973773"/>
            <a:ext cx="9845035" cy="5727159"/>
          </a:xfrm>
          <a:custGeom>
            <a:avLst/>
            <a:gdLst/>
            <a:ahLst/>
            <a:cxnLst/>
            <a:rect l="l" t="t" r="r" b="b"/>
            <a:pathLst>
              <a:path w="2139089" h="984042">
                <a:moveTo>
                  <a:pt x="48614" y="0"/>
                </a:moveTo>
                <a:lnTo>
                  <a:pt x="2090475" y="0"/>
                </a:lnTo>
                <a:cubicBezTo>
                  <a:pt x="2103369" y="0"/>
                  <a:pt x="2115734" y="5122"/>
                  <a:pt x="2124851" y="14239"/>
                </a:cubicBezTo>
                <a:cubicBezTo>
                  <a:pt x="2133968" y="23356"/>
                  <a:pt x="2139089" y="35721"/>
                  <a:pt x="2139089" y="48614"/>
                </a:cubicBezTo>
                <a:lnTo>
                  <a:pt x="2139089" y="935428"/>
                </a:lnTo>
                <a:cubicBezTo>
                  <a:pt x="2139089" y="948321"/>
                  <a:pt x="2133968" y="960687"/>
                  <a:pt x="2124851" y="969804"/>
                </a:cubicBezTo>
                <a:cubicBezTo>
                  <a:pt x="2115734" y="978920"/>
                  <a:pt x="2103369" y="984042"/>
                  <a:pt x="2090475" y="984042"/>
                </a:cubicBezTo>
                <a:lnTo>
                  <a:pt x="48614" y="984042"/>
                </a:lnTo>
                <a:cubicBezTo>
                  <a:pt x="35721" y="984042"/>
                  <a:pt x="23356" y="978920"/>
                  <a:pt x="14239" y="969804"/>
                </a:cubicBezTo>
                <a:cubicBezTo>
                  <a:pt x="5122" y="960687"/>
                  <a:pt x="0" y="948321"/>
                  <a:pt x="0" y="935428"/>
                </a:cubicBezTo>
                <a:lnTo>
                  <a:pt x="0" y="48614"/>
                </a:lnTo>
                <a:cubicBezTo>
                  <a:pt x="0" y="35721"/>
                  <a:pt x="5122" y="23356"/>
                  <a:pt x="14239" y="14239"/>
                </a:cubicBezTo>
                <a:cubicBezTo>
                  <a:pt x="23356" y="5122"/>
                  <a:pt x="35721" y="0"/>
                  <a:pt x="48614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</p:spPr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244921">
            <a:off x="14489946" y="2744281"/>
            <a:ext cx="2919460" cy="1044206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08771" y="183233"/>
            <a:ext cx="2308384" cy="1951634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710657">
            <a:off x="8342857" y="51310"/>
            <a:ext cx="1602285" cy="1354659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4548738">
            <a:off x="15207359" y="8221228"/>
            <a:ext cx="2453289" cy="207414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8671B6A-83CE-53F5-DDE5-78E25CF692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3465430"/>
            <a:ext cx="5424606" cy="554678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92FA48C-C4E5-676B-240D-17343D316621}"/>
              </a:ext>
            </a:extLst>
          </p:cNvPr>
          <p:cNvSpPr txBox="1"/>
          <p:nvPr/>
        </p:nvSpPr>
        <p:spPr>
          <a:xfrm>
            <a:off x="5257799" y="1666148"/>
            <a:ext cx="7772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HỘP KIẾN THỨC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34361AE-294C-D1C2-823D-572F2E99C10B}"/>
              </a:ext>
            </a:extLst>
          </p:cNvPr>
          <p:cNvSpPr txBox="1"/>
          <p:nvPr/>
        </p:nvSpPr>
        <p:spPr>
          <a:xfrm>
            <a:off x="7312056" y="4151972"/>
            <a:ext cx="9067800" cy="3686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>
                <a:effectLst/>
                <a:ea typeface="Calibri" panose="020F0502020204030204" pitchFamily="34" charset="0"/>
              </a:rPr>
              <a:t>Trong </a:t>
            </a:r>
            <a:r>
              <a:rPr lang="vi-VN" sz="4000" b="1">
                <a:effectLst/>
                <a:ea typeface="Calibri" panose="020F0502020204030204" pitchFamily="34" charset="0"/>
              </a:rPr>
              <a:t>Scratch</a:t>
            </a:r>
            <a:r>
              <a:rPr lang="vi-VN" sz="4000">
                <a:effectLst/>
                <a:ea typeface="Calibri" panose="020F0502020204030204" pitchFamily="34" charset="0"/>
              </a:rPr>
              <a:t>, mỗi nhóm lệnh có nhiều lệnh và chúng cùng màu. Mỗi lệnh sẽ điều khiển nhân vật thực hiện một hành động.</a:t>
            </a:r>
            <a:endParaRPr lang="en-US" sz="40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A07ED10-1B66-C225-9ED2-5375D6F0085A}"/>
              </a:ext>
            </a:extLst>
          </p:cNvPr>
          <p:cNvSpPr txBox="1"/>
          <p:nvPr/>
        </p:nvSpPr>
        <p:spPr>
          <a:xfrm>
            <a:off x="4152900" y="647700"/>
            <a:ext cx="9982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HỎI CỦNG CỐ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9CFBAC-5D94-6062-188E-D13AA7841A13}"/>
              </a:ext>
            </a:extLst>
          </p:cNvPr>
          <p:cNvSpPr txBox="1"/>
          <p:nvPr/>
        </p:nvSpPr>
        <p:spPr>
          <a:xfrm>
            <a:off x="1752600" y="1790700"/>
            <a:ext cx="14782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>
                <a:latin typeface="Arial" panose="020B0604020202020204" pitchFamily="34" charset="0"/>
                <a:cs typeface="Arial" panose="020B0604020202020204" pitchFamily="34" charset="0"/>
              </a:rPr>
              <a:t>Em hãy ghép mỗi câu lệnh sau với nhóm lệnh thích hợp </a:t>
            </a:r>
          </a:p>
        </p:txBody>
      </p:sp>
      <p:graphicFrame>
        <p:nvGraphicFramePr>
          <p:cNvPr id="14" name="Table 14">
            <a:extLst>
              <a:ext uri="{FF2B5EF4-FFF2-40B4-BE49-F238E27FC236}">
                <a16:creationId xmlns:a16="http://schemas.microsoft.com/office/drawing/2014/main" id="{A54CD6AB-961F-471A-F535-A203545C5E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8114180"/>
              </p:ext>
            </p:extLst>
          </p:nvPr>
        </p:nvGraphicFramePr>
        <p:xfrm>
          <a:off x="1600200" y="3009900"/>
          <a:ext cx="15087600" cy="6744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9200">
                  <a:extLst>
                    <a:ext uri="{9D8B030D-6E8A-4147-A177-3AD203B41FA5}">
                      <a16:colId xmlns:a16="http://schemas.microsoft.com/office/drawing/2014/main" val="3273116365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537745612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2741209077"/>
                    </a:ext>
                  </a:extLst>
                </a:gridCol>
              </a:tblGrid>
              <a:tr h="1296888">
                <a:tc>
                  <a:txBody>
                    <a:bodyPr/>
                    <a:lstStyle/>
                    <a:p>
                      <a:pPr algn="ctr"/>
                      <a:r>
                        <a:rPr lang="en-US" sz="4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Nhóm lệnh 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Câu lệnh 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304268"/>
                  </a:ext>
                </a:extLst>
              </a:tr>
              <a:tr h="1815728"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2858624"/>
                  </a:ext>
                </a:extLst>
              </a:tr>
              <a:tr h="1815728"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3374885"/>
                  </a:ext>
                </a:extLst>
              </a:tr>
              <a:tr h="1815728"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3021489"/>
                  </a:ext>
                </a:extLst>
              </a:tr>
            </a:tbl>
          </a:graphicData>
        </a:graphic>
      </p:graphicFrame>
      <p:grpSp>
        <p:nvGrpSpPr>
          <p:cNvPr id="19" name="Group 18">
            <a:extLst>
              <a:ext uri="{FF2B5EF4-FFF2-40B4-BE49-F238E27FC236}">
                <a16:creationId xmlns:a16="http://schemas.microsoft.com/office/drawing/2014/main" id="{3170302F-D498-FB52-EEC6-D224520303D2}"/>
              </a:ext>
            </a:extLst>
          </p:cNvPr>
          <p:cNvGrpSpPr/>
          <p:nvPr/>
        </p:nvGrpSpPr>
        <p:grpSpPr>
          <a:xfrm>
            <a:off x="2533650" y="4588014"/>
            <a:ext cx="2743200" cy="1397919"/>
            <a:chOff x="2533650" y="4588014"/>
            <a:chExt cx="2743200" cy="1397919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028F6BA5-9B76-84D0-9DDD-CE3A0A1E87C4}"/>
                </a:ext>
              </a:extLst>
            </p:cNvPr>
            <p:cNvSpPr/>
            <p:nvPr/>
          </p:nvSpPr>
          <p:spPr>
            <a:xfrm>
              <a:off x="3483289" y="4588014"/>
              <a:ext cx="843921" cy="843921"/>
            </a:xfrm>
            <a:prstGeom prst="ellipse">
              <a:avLst/>
            </a:prstGeom>
            <a:solidFill>
              <a:srgbClr val="9966FF"/>
            </a:solidFill>
            <a:ln>
              <a:solidFill>
                <a:srgbClr val="99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00F15C1-526B-7274-D213-A5F0BC38C948}"/>
                </a:ext>
              </a:extLst>
            </p:cNvPr>
            <p:cNvSpPr txBox="1"/>
            <p:nvPr/>
          </p:nvSpPr>
          <p:spPr>
            <a:xfrm>
              <a:off x="2533650" y="5431935"/>
              <a:ext cx="27432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>
                  <a:latin typeface="Arial" panose="020B0604020202020204" pitchFamily="34" charset="0"/>
                  <a:cs typeface="Arial" panose="020B0604020202020204" pitchFamily="34" charset="0"/>
                </a:rPr>
                <a:t>Hiển thị 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1ACB1FC-EAD9-826C-8A6C-FDD5B473DB51}"/>
              </a:ext>
            </a:extLst>
          </p:cNvPr>
          <p:cNvGrpSpPr/>
          <p:nvPr/>
        </p:nvGrpSpPr>
        <p:grpSpPr>
          <a:xfrm>
            <a:off x="2533649" y="6443649"/>
            <a:ext cx="2743200" cy="1397919"/>
            <a:chOff x="2533650" y="4588014"/>
            <a:chExt cx="2743200" cy="1397919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8CD9FBC1-C607-4CA2-B6F1-69883AC4BFD4}"/>
                </a:ext>
              </a:extLst>
            </p:cNvPr>
            <p:cNvSpPr/>
            <p:nvPr/>
          </p:nvSpPr>
          <p:spPr>
            <a:xfrm>
              <a:off x="3483289" y="4588014"/>
              <a:ext cx="843921" cy="843921"/>
            </a:xfrm>
            <a:prstGeom prst="ellipse">
              <a:avLst/>
            </a:prstGeom>
            <a:solidFill>
              <a:srgbClr val="4C97FF"/>
            </a:solidFill>
            <a:ln>
              <a:solidFill>
                <a:srgbClr val="4C97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3D3E74F-4DF9-59DD-A030-4B2643C3715F}"/>
                </a:ext>
              </a:extLst>
            </p:cNvPr>
            <p:cNvSpPr txBox="1"/>
            <p:nvPr/>
          </p:nvSpPr>
          <p:spPr>
            <a:xfrm>
              <a:off x="2533650" y="5431935"/>
              <a:ext cx="27432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>
                  <a:latin typeface="Arial" panose="020B0604020202020204" pitchFamily="34" charset="0"/>
                  <a:cs typeface="Arial" panose="020B0604020202020204" pitchFamily="34" charset="0"/>
                </a:rPr>
                <a:t>Chuyển động 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4EB107E-66B2-CFBA-7890-A76F6FB2BC11}"/>
              </a:ext>
            </a:extLst>
          </p:cNvPr>
          <p:cNvGrpSpPr/>
          <p:nvPr/>
        </p:nvGrpSpPr>
        <p:grpSpPr>
          <a:xfrm>
            <a:off x="2533648" y="8278911"/>
            <a:ext cx="2743200" cy="1397919"/>
            <a:chOff x="2533650" y="4588014"/>
            <a:chExt cx="2743200" cy="1397919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90F3AF2D-BE9B-C82B-AF36-134D3959FC77}"/>
                </a:ext>
              </a:extLst>
            </p:cNvPr>
            <p:cNvSpPr/>
            <p:nvPr/>
          </p:nvSpPr>
          <p:spPr>
            <a:xfrm>
              <a:off x="3483289" y="4588014"/>
              <a:ext cx="843921" cy="843921"/>
            </a:xfrm>
            <a:prstGeom prst="ellipse">
              <a:avLst/>
            </a:prstGeom>
            <a:solidFill>
              <a:srgbClr val="D65CD6"/>
            </a:solidFill>
            <a:ln>
              <a:solidFill>
                <a:srgbClr val="D65CD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EDEA3F8-B259-5D2F-CC01-AEDD5AB1A446}"/>
                </a:ext>
              </a:extLst>
            </p:cNvPr>
            <p:cNvSpPr txBox="1"/>
            <p:nvPr/>
          </p:nvSpPr>
          <p:spPr>
            <a:xfrm>
              <a:off x="2533650" y="5431935"/>
              <a:ext cx="27432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>
                  <a:latin typeface="Arial" panose="020B0604020202020204" pitchFamily="34" charset="0"/>
                  <a:cs typeface="Arial" panose="020B0604020202020204" pitchFamily="34" charset="0"/>
                </a:rPr>
                <a:t>Âm thanh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9864CA8A-A7AE-3F79-D53C-41F67D7A7DE3}"/>
              </a:ext>
            </a:extLst>
          </p:cNvPr>
          <p:cNvSpPr txBox="1"/>
          <p:nvPr/>
        </p:nvSpPr>
        <p:spPr>
          <a:xfrm>
            <a:off x="1768379" y="5001048"/>
            <a:ext cx="83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a.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6D305CF-CF06-18FE-19AE-A29E2A6A7CFE}"/>
              </a:ext>
            </a:extLst>
          </p:cNvPr>
          <p:cNvSpPr txBox="1"/>
          <p:nvPr/>
        </p:nvSpPr>
        <p:spPr>
          <a:xfrm>
            <a:off x="1751169" y="6803895"/>
            <a:ext cx="83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b.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D2A7320-7CB2-E069-D215-EB87E26834C0}"/>
              </a:ext>
            </a:extLst>
          </p:cNvPr>
          <p:cNvSpPr txBox="1"/>
          <p:nvPr/>
        </p:nvSpPr>
        <p:spPr>
          <a:xfrm>
            <a:off x="1745202" y="8561701"/>
            <a:ext cx="83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c.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355236C-8A42-903F-4DCC-8E21D1736B17}"/>
              </a:ext>
            </a:extLst>
          </p:cNvPr>
          <p:cNvSpPr txBox="1"/>
          <p:nvPr/>
        </p:nvSpPr>
        <p:spPr>
          <a:xfrm>
            <a:off x="11887200" y="5077992"/>
            <a:ext cx="83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93B48B2-60A8-FC42-531F-BEA58AF19CB7}"/>
              </a:ext>
            </a:extLst>
          </p:cNvPr>
          <p:cNvSpPr txBox="1"/>
          <p:nvPr/>
        </p:nvSpPr>
        <p:spPr>
          <a:xfrm>
            <a:off x="11869990" y="6880839"/>
            <a:ext cx="83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80D353E-A300-CDB6-9D2C-FA2F7A318675}"/>
              </a:ext>
            </a:extLst>
          </p:cNvPr>
          <p:cNvSpPr txBox="1"/>
          <p:nvPr/>
        </p:nvSpPr>
        <p:spPr>
          <a:xfrm>
            <a:off x="11864023" y="8638645"/>
            <a:ext cx="83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125682E2-521F-452A-DA33-AD2157CCF3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0600" y="4508011"/>
            <a:ext cx="3857829" cy="123191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FDC41FF5-9DF4-1D40-156C-1292604A34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20600" y="6507199"/>
            <a:ext cx="4156488" cy="1035669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F8C61CBC-9FF5-3CE2-44EF-DA44A49492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16521" y="8209585"/>
            <a:ext cx="2791130" cy="1156090"/>
          </a:xfrm>
          <a:prstGeom prst="rect">
            <a:avLst/>
          </a:prstGeom>
        </p:spPr>
      </p:pic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F34D2AFC-EF0C-712E-A0F1-7BC066D7A154}"/>
              </a:ext>
            </a:extLst>
          </p:cNvPr>
          <p:cNvCxnSpPr>
            <a:cxnSpLocks/>
          </p:cNvCxnSpPr>
          <p:nvPr/>
        </p:nvCxnSpPr>
        <p:spPr>
          <a:xfrm>
            <a:off x="6670185" y="5143500"/>
            <a:ext cx="4912215" cy="3849088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0E9AE6EF-3F40-26DA-DA57-066378FDCD52}"/>
              </a:ext>
            </a:extLst>
          </p:cNvPr>
          <p:cNvCxnSpPr>
            <a:cxnSpLocks/>
          </p:cNvCxnSpPr>
          <p:nvPr/>
        </p:nvCxnSpPr>
        <p:spPr>
          <a:xfrm flipV="1">
            <a:off x="6710969" y="5123967"/>
            <a:ext cx="4829482" cy="1944077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69D17C2A-D2C8-CC17-57CC-06378A026690}"/>
              </a:ext>
            </a:extLst>
          </p:cNvPr>
          <p:cNvCxnSpPr>
            <a:cxnSpLocks/>
          </p:cNvCxnSpPr>
          <p:nvPr/>
        </p:nvCxnSpPr>
        <p:spPr>
          <a:xfrm flipV="1">
            <a:off x="6669020" y="6865609"/>
            <a:ext cx="4871431" cy="2146512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553035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44840" y="1183298"/>
            <a:ext cx="16598319" cy="7414099"/>
            <a:chOff x="0" y="0"/>
            <a:chExt cx="2918789" cy="22998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918789" cy="2299838"/>
            </a:xfrm>
            <a:custGeom>
              <a:avLst/>
              <a:gdLst/>
              <a:ahLst/>
              <a:cxnLst/>
              <a:rect l="l" t="t" r="r" b="b"/>
              <a:pathLst>
                <a:path w="2918789" h="2299838">
                  <a:moveTo>
                    <a:pt x="35628" y="0"/>
                  </a:moveTo>
                  <a:lnTo>
                    <a:pt x="2883162" y="0"/>
                  </a:lnTo>
                  <a:cubicBezTo>
                    <a:pt x="2902838" y="0"/>
                    <a:pt x="2918789" y="15951"/>
                    <a:pt x="2918789" y="35628"/>
                  </a:cubicBezTo>
                  <a:lnTo>
                    <a:pt x="2918789" y="2264211"/>
                  </a:lnTo>
                  <a:cubicBezTo>
                    <a:pt x="2918789" y="2273660"/>
                    <a:pt x="2915036" y="2282722"/>
                    <a:pt x="2908354" y="2289403"/>
                  </a:cubicBezTo>
                  <a:cubicBezTo>
                    <a:pt x="2901673" y="2296085"/>
                    <a:pt x="2892611" y="2299838"/>
                    <a:pt x="2883162" y="2299838"/>
                  </a:cubicBezTo>
                  <a:lnTo>
                    <a:pt x="35628" y="2299838"/>
                  </a:lnTo>
                  <a:cubicBezTo>
                    <a:pt x="15951" y="2299838"/>
                    <a:pt x="0" y="2283887"/>
                    <a:pt x="0" y="2264211"/>
                  </a:cubicBezTo>
                  <a:lnTo>
                    <a:pt x="0" y="35628"/>
                  </a:lnTo>
                  <a:cubicBezTo>
                    <a:pt x="0" y="15951"/>
                    <a:pt x="15951" y="0"/>
                    <a:pt x="35628" y="0"/>
                  </a:cubicBezTo>
                  <a:close/>
                </a:path>
              </a:pathLst>
            </a:custGeom>
            <a:solidFill>
              <a:srgbClr val="FEFCDE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8720270">
            <a:off x="16461032" y="-984250"/>
            <a:ext cx="1596536" cy="3801277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904802" y="2938792"/>
            <a:ext cx="14478394" cy="4647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000" b="1">
                <a:solidFill>
                  <a:srgbClr val="688BC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 2. </a:t>
            </a:r>
          </a:p>
          <a:p>
            <a:pPr algn="ctr">
              <a:lnSpc>
                <a:spcPct val="150000"/>
              </a:lnSpc>
            </a:pPr>
            <a:r>
              <a:rPr lang="en-US" sz="7000" b="1">
                <a:solidFill>
                  <a:srgbClr val="688BC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 HÀNH MỘT SỐ THAO TÁC CƠ BẢN 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369440">
            <a:off x="145970" y="337100"/>
            <a:ext cx="2508824" cy="223513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74891">
            <a:off x="15100221" y="7667175"/>
            <a:ext cx="2613612" cy="232849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20511">
            <a:off x="8649140" y="656826"/>
            <a:ext cx="1962345" cy="1748271"/>
          </a:xfrm>
          <a:prstGeom prst="rect">
            <a:avLst/>
          </a:prstGeom>
        </p:spPr>
      </p:pic>
      <p:pic>
        <p:nvPicPr>
          <p:cNvPr id="14" name="Picture 5">
            <a:extLst>
              <a:ext uri="{FF2B5EF4-FFF2-40B4-BE49-F238E27FC236}">
                <a16:creationId xmlns:a16="http://schemas.microsoft.com/office/drawing/2014/main" id="{E3F69FCA-0AAC-A531-FA08-F84D6C287C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28600" y="6651677"/>
            <a:ext cx="3886200" cy="3405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0927"/>
      </p:ext>
    </p:extLst>
  </p:cSld>
  <p:clrMapOvr>
    <a:masterClrMapping/>
  </p:clrMapOvr>
  <p:transition spd="slow">
    <p:comb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758881-59FD-8612-ABA3-30D9FCF5F76A}"/>
              </a:ext>
            </a:extLst>
          </p:cNvPr>
          <p:cNvSpPr txBox="1"/>
          <p:nvPr/>
        </p:nvSpPr>
        <p:spPr>
          <a:xfrm>
            <a:off x="762000" y="403908"/>
            <a:ext cx="16916400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500" b="1"/>
              <a:t>Nhiệm vụ 1: </a:t>
            </a:r>
            <a:r>
              <a:rPr lang="vi-VN" sz="4500">
                <a:solidFill>
                  <a:srgbClr val="FF0000"/>
                </a:solidFill>
              </a:rPr>
              <a:t>Tạo chương trình "Điều khiển rô-bốt" như Hình 66</a:t>
            </a:r>
            <a:endParaRPr lang="en-US" sz="4500">
              <a:solidFill>
                <a:srgbClr val="FF0000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9F70035-28B7-44BC-90B0-86CC8FD1D7F2}"/>
              </a:ext>
            </a:extLst>
          </p:cNvPr>
          <p:cNvGrpSpPr/>
          <p:nvPr/>
        </p:nvGrpSpPr>
        <p:grpSpPr>
          <a:xfrm>
            <a:off x="13487400" y="1155187"/>
            <a:ext cx="4191000" cy="8880131"/>
            <a:chOff x="12649200" y="1182789"/>
            <a:chExt cx="4191000" cy="888013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2F161C6-85A4-C6AD-CA51-CBF8CB0E7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563600" y="1182789"/>
              <a:ext cx="2789703" cy="7905806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9D87ED7-C979-7E06-C25E-CCE2E55ED47E}"/>
                </a:ext>
              </a:extLst>
            </p:cNvPr>
            <p:cNvSpPr txBox="1"/>
            <p:nvPr/>
          </p:nvSpPr>
          <p:spPr>
            <a:xfrm>
              <a:off x="12649200" y="8801100"/>
              <a:ext cx="4191000" cy="12618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700" b="1">
                  <a:latin typeface="Arial" panose="020B0604020202020204" pitchFamily="34" charset="0"/>
                  <a:cs typeface="Arial" panose="020B0604020202020204" pitchFamily="34" charset="0"/>
                </a:rPr>
                <a:t>Hình 66. </a:t>
              </a:r>
              <a:r>
                <a:rPr lang="en-US" sz="2700">
                  <a:latin typeface="Arial" panose="020B0604020202020204" pitchFamily="34" charset="0"/>
                  <a:cs typeface="Arial" panose="020B0604020202020204" pitchFamily="34" charset="0"/>
                </a:rPr>
                <a:t>Chương trình “Điều khiển rô-bốt”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887DD3CF-B502-6FE0-F4DD-C125B3E3CC0A}"/>
              </a:ext>
            </a:extLst>
          </p:cNvPr>
          <p:cNvSpPr txBox="1"/>
          <p:nvPr/>
        </p:nvSpPr>
        <p:spPr>
          <a:xfrm>
            <a:off x="762000" y="1790700"/>
            <a:ext cx="579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THỰC HIỆN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C96502-C181-BAC1-5211-EBD9ABAF2E24}"/>
              </a:ext>
            </a:extLst>
          </p:cNvPr>
          <p:cNvSpPr txBox="1"/>
          <p:nvPr/>
        </p:nvSpPr>
        <p:spPr>
          <a:xfrm>
            <a:off x="762000" y="2898695"/>
            <a:ext cx="693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B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 1. 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Mở phần mềm Scratch 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1C0332D-B81B-D270-EBF0-D3A7F6A2A6DF}"/>
              </a:ext>
            </a:extLst>
          </p:cNvPr>
          <p:cNvGrpSpPr/>
          <p:nvPr/>
        </p:nvGrpSpPr>
        <p:grpSpPr>
          <a:xfrm>
            <a:off x="752901" y="3379074"/>
            <a:ext cx="11430000" cy="2843073"/>
            <a:chOff x="752901" y="3379074"/>
            <a:chExt cx="11430000" cy="284307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7506FF6-F51D-55DC-752F-A359FDCC9681}"/>
                </a:ext>
              </a:extLst>
            </p:cNvPr>
            <p:cNvSpPr txBox="1"/>
            <p:nvPr/>
          </p:nvSpPr>
          <p:spPr>
            <a:xfrm>
              <a:off x="752901" y="3913823"/>
              <a:ext cx="1143000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600">
                  <a:solidFill>
                    <a:srgbClr val="FFB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Bước 2. </a:t>
              </a:r>
              <a:r>
                <a:rPr lang="en-US" sz="3600">
                  <a:latin typeface="Arial" panose="020B0604020202020204" pitchFamily="34" charset="0"/>
                  <a:cs typeface="Arial" panose="020B0604020202020204" pitchFamily="34" charset="0"/>
                </a:rPr>
                <a:t>Nháy chuột vào nhóm lệnh               kéo thả lệnh                    vào vùng tạo chương trình</a:t>
              </a:r>
            </a:p>
            <a:p>
              <a:endParaRPr lang="en-US" sz="3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ABA39DD6-DE25-8BB2-D9F8-15EE09F3B2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184"/>
            <a:stretch/>
          </p:blipFill>
          <p:spPr>
            <a:xfrm>
              <a:off x="1828800" y="4838700"/>
              <a:ext cx="2236527" cy="1243892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ACBEAA49-044F-F0C7-9684-149F914545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91005" y="3379074"/>
              <a:ext cx="1523060" cy="1305474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ACDB799-8B04-B776-A015-0EE515CB9A83}"/>
              </a:ext>
            </a:extLst>
          </p:cNvPr>
          <p:cNvGrpSpPr/>
          <p:nvPr/>
        </p:nvGrpSpPr>
        <p:grpSpPr>
          <a:xfrm>
            <a:off x="752901" y="5888692"/>
            <a:ext cx="9229300" cy="3647119"/>
            <a:chOff x="752901" y="5888692"/>
            <a:chExt cx="9229300" cy="364711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B2E9FF3-58C7-DF62-42CF-A0AB2D0D6B9C}"/>
                </a:ext>
              </a:extLst>
            </p:cNvPr>
            <p:cNvSpPr txBox="1"/>
            <p:nvPr/>
          </p:nvSpPr>
          <p:spPr>
            <a:xfrm>
              <a:off x="752901" y="6222147"/>
              <a:ext cx="9229300" cy="3313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3600">
                  <a:solidFill>
                    <a:srgbClr val="FFB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Bước 3. </a:t>
              </a:r>
              <a:r>
                <a:rPr lang="en-US" sz="3600">
                  <a:latin typeface="Arial" panose="020B0604020202020204" pitchFamily="34" charset="0"/>
                  <a:cs typeface="Arial" panose="020B0604020202020204" pitchFamily="34" charset="0"/>
                </a:rPr>
                <a:t>Nháy chuột vào biểu tượng           để xuất hiện danh sách nhóm lệnh mở rộng. Em chọn nhóm lệnh “</a:t>
              </a:r>
              <a:r>
                <a:rPr lang="en-US" sz="36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Bút vẽ</a:t>
              </a:r>
              <a:r>
                <a:rPr lang="en-US" sz="3600">
                  <a:latin typeface="Arial" panose="020B0604020202020204" pitchFamily="34" charset="0"/>
                  <a:cs typeface="Arial" panose="020B0604020202020204" pitchFamily="34" charset="0"/>
                </a:rPr>
                <a:t>” trong danh sách này.   </a:t>
              </a:r>
            </a:p>
          </p:txBody>
        </p: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AFCE15CF-0ED8-27EF-0888-5E3AD035D2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2258" b="12920"/>
            <a:stretch/>
          </p:blipFill>
          <p:spPr>
            <a:xfrm>
              <a:off x="8321088" y="5888692"/>
              <a:ext cx="1062893" cy="978744"/>
            </a:xfrm>
            <a:prstGeom prst="rect">
              <a:avLst/>
            </a:prstGeom>
          </p:spPr>
        </p:pic>
      </p:grpSp>
      <p:pic>
        <p:nvPicPr>
          <p:cNvPr id="48" name="Picture 47">
            <a:extLst>
              <a:ext uri="{FF2B5EF4-FFF2-40B4-BE49-F238E27FC236}">
                <a16:creationId xmlns:a16="http://schemas.microsoft.com/office/drawing/2014/main" id="{0BC138C9-D462-545E-78B4-D1AE390B39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96435" y="7016621"/>
            <a:ext cx="3276731" cy="300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11901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E8434AB2-4A02-25E7-412A-9391A56C49E9}"/>
              </a:ext>
            </a:extLst>
          </p:cNvPr>
          <p:cNvGrpSpPr/>
          <p:nvPr/>
        </p:nvGrpSpPr>
        <p:grpSpPr>
          <a:xfrm>
            <a:off x="838200" y="647700"/>
            <a:ext cx="14249400" cy="1384312"/>
            <a:chOff x="1524000" y="1463605"/>
            <a:chExt cx="14249400" cy="138431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BC96502-C181-BAC1-5211-EBD9ABAF2E24}"/>
                </a:ext>
              </a:extLst>
            </p:cNvPr>
            <p:cNvSpPr txBox="1"/>
            <p:nvPr/>
          </p:nvSpPr>
          <p:spPr>
            <a:xfrm>
              <a:off x="1524000" y="1714500"/>
              <a:ext cx="14249400" cy="8206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600">
                  <a:latin typeface="Arial" panose="020B0604020202020204" pitchFamily="34" charset="0"/>
                  <a:cs typeface="Arial" panose="020B0604020202020204" pitchFamily="34" charset="0"/>
                </a:rPr>
                <a:t>Sau khi thực hiện các thao tác nhóm lệnh            sẽ được thêm vào 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47A5B9E-06D9-BE7F-4EFD-7DAF8315A4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134600" y="1463605"/>
              <a:ext cx="1384312" cy="1384312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400D1E1-2D34-8B86-944D-892A6B713B9D}"/>
              </a:ext>
            </a:extLst>
          </p:cNvPr>
          <p:cNvGrpSpPr/>
          <p:nvPr/>
        </p:nvGrpSpPr>
        <p:grpSpPr>
          <a:xfrm>
            <a:off x="824552" y="1899633"/>
            <a:ext cx="16472848" cy="2785685"/>
            <a:chOff x="1510352" y="2715538"/>
            <a:chExt cx="16472848" cy="278568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E649A75-35ED-B77B-48FC-875B5C6F9134}"/>
                </a:ext>
              </a:extLst>
            </p:cNvPr>
            <p:cNvSpPr txBox="1"/>
            <p:nvPr/>
          </p:nvSpPr>
          <p:spPr>
            <a:xfrm>
              <a:off x="1510352" y="2997357"/>
              <a:ext cx="16472848" cy="248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600">
                  <a:solidFill>
                    <a:srgbClr val="FFB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Bước 4. </a:t>
              </a:r>
              <a:r>
                <a:rPr lang="en-US" sz="3600">
                  <a:latin typeface="Arial" panose="020B0604020202020204" pitchFamily="34" charset="0"/>
                  <a:cs typeface="Arial" panose="020B0604020202020204" pitchFamily="34" charset="0"/>
                </a:rPr>
                <a:t>Nháy chuột vào nhóm lệnh             để kéo thả lệnh                đặt nối tiếp lệnh ở </a:t>
              </a:r>
              <a:r>
                <a:rPr lang="en-US" sz="36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bước 2</a:t>
              </a:r>
            </a:p>
            <a:p>
              <a:pPr marL="571500" indent="-57150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en-US" sz="3600">
                  <a:latin typeface="Arial" panose="020B0604020202020204" pitchFamily="34" charset="0"/>
                  <a:cs typeface="Arial" panose="020B0604020202020204" pitchFamily="34" charset="0"/>
                </a:rPr>
                <a:t>Tiếp tục kéo thả lệnh              và lệnh                    đặt nối tiếp lệnh “</a:t>
              </a:r>
              <a:r>
                <a:rPr lang="en-US" sz="36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xóa tất cả</a:t>
              </a:r>
              <a:r>
                <a:rPr lang="en-US" sz="3600">
                  <a:latin typeface="Arial" panose="020B0604020202020204" pitchFamily="34" charset="0"/>
                  <a:cs typeface="Arial" panose="020B0604020202020204" pitchFamily="34" charset="0"/>
                </a:rPr>
                <a:t>”   </a:t>
              </a: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40900E10-B175-82CA-8745-515E8DA1E6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950509" y="2715538"/>
              <a:ext cx="1384312" cy="1384312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D8C77BE5-DE29-A16C-60DA-B15D7330EA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16000" y="2997357"/>
              <a:ext cx="1681380" cy="820674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ACBE8D59-A414-0D98-7C8F-03076ACB5F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77000" y="4645564"/>
              <a:ext cx="1497402" cy="855659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C4B68DD3-75F9-38FB-1B33-E5089A5F1B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9762"/>
            <a:stretch/>
          </p:blipFill>
          <p:spPr>
            <a:xfrm>
              <a:off x="9711519" y="4687329"/>
              <a:ext cx="2365644" cy="772128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6507A92-A2D0-D19B-DB1A-871AE819A0C6}"/>
              </a:ext>
            </a:extLst>
          </p:cNvPr>
          <p:cNvGrpSpPr/>
          <p:nvPr/>
        </p:nvGrpSpPr>
        <p:grpSpPr>
          <a:xfrm>
            <a:off x="874594" y="5053583"/>
            <a:ext cx="16472848" cy="1817788"/>
            <a:chOff x="1269242" y="6011450"/>
            <a:chExt cx="16472848" cy="181778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EF9A608-4752-EB39-91F6-D3343295876D}"/>
                </a:ext>
              </a:extLst>
            </p:cNvPr>
            <p:cNvSpPr txBox="1"/>
            <p:nvPr/>
          </p:nvSpPr>
          <p:spPr>
            <a:xfrm>
              <a:off x="1269242" y="6177567"/>
              <a:ext cx="16472848" cy="1651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600">
                  <a:solidFill>
                    <a:srgbClr val="FFB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Bước 5. </a:t>
              </a:r>
              <a:r>
                <a:rPr lang="en-US" sz="3600">
                  <a:latin typeface="Arial" panose="020B0604020202020204" pitchFamily="34" charset="0"/>
                  <a:cs typeface="Arial" panose="020B0604020202020204" pitchFamily="34" charset="0"/>
                </a:rPr>
                <a:t>Nháy chuột vào nhóm lệnh             để kéo thả lệnh                    đặt nối tiếp lệnh ở </a:t>
              </a:r>
              <a:r>
                <a:rPr lang="en-US" sz="36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bước 4</a:t>
              </a:r>
              <a:r>
                <a:rPr lang="en-US" sz="3600">
                  <a:latin typeface="Arial" panose="020B0604020202020204" pitchFamily="34" charset="0"/>
                  <a:cs typeface="Arial" panose="020B0604020202020204" pitchFamily="34" charset="0"/>
                </a:rPr>
                <a:t>. Em thực hiện thay đổi bước di chuyển như sau: </a:t>
              </a:r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5DBD2D43-E98A-AD3C-0839-DB0B31FF86D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784724" y="6011450"/>
              <a:ext cx="1067823" cy="1041458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617A0E04-5E48-0721-2C58-6839DD76E0C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435084" y="6185109"/>
              <a:ext cx="2365644" cy="867799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E70C8D6A-B61F-CC0E-D466-756E8623275C}"/>
              </a:ext>
            </a:extLst>
          </p:cNvPr>
          <p:cNvGrpSpPr/>
          <p:nvPr/>
        </p:nvGrpSpPr>
        <p:grpSpPr>
          <a:xfrm>
            <a:off x="3357152" y="7245723"/>
            <a:ext cx="11507731" cy="2283288"/>
            <a:chOff x="3579869" y="7356012"/>
            <a:chExt cx="11507731" cy="2283288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1D605A49-D641-CDEB-0B8C-8DBDBCC86F8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579869" y="7391578"/>
              <a:ext cx="3506731" cy="2247722"/>
            </a:xfrm>
            <a:prstGeom prst="rect">
              <a:avLst/>
            </a:prstGeom>
          </p:spPr>
        </p:pic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D2E441D7-2A71-80A8-C0CA-5EAE3A9CDCC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1580869" y="7356012"/>
              <a:ext cx="3506731" cy="2283288"/>
            </a:xfrm>
            <a:prstGeom prst="rect">
              <a:avLst/>
            </a:prstGeom>
          </p:spPr>
        </p:pic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94D51C2B-6420-0FD7-87B4-1D62FE3F00A4}"/>
                </a:ext>
              </a:extLst>
            </p:cNvPr>
            <p:cNvCxnSpPr/>
            <p:nvPr/>
          </p:nvCxnSpPr>
          <p:spPr>
            <a:xfrm flipH="1">
              <a:off x="5791200" y="8877300"/>
              <a:ext cx="1497402" cy="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8F96A49F-A566-59C0-8546-B06EE2B0A7D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49000" y="9334500"/>
              <a:ext cx="2284894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prstDash val="dash"/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6F3594E-9930-3D8F-9F73-4BFC2D03002F}"/>
                </a:ext>
              </a:extLst>
            </p:cNvPr>
            <p:cNvSpPr txBox="1"/>
            <p:nvPr/>
          </p:nvSpPr>
          <p:spPr>
            <a:xfrm>
              <a:off x="7240610" y="7801792"/>
              <a:ext cx="3934271" cy="13917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3000">
                  <a:latin typeface="Arial" panose="020B0604020202020204" pitchFamily="34" charset="0"/>
                  <a:cs typeface="Arial" panose="020B0604020202020204" pitchFamily="34" charset="0"/>
                </a:rPr>
                <a:t>Nháy chuột vào ô này và gõ 100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507400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7BC13CF-04E3-EC6E-5C36-62DBFE5416C9}"/>
              </a:ext>
            </a:extLst>
          </p:cNvPr>
          <p:cNvGrpSpPr/>
          <p:nvPr/>
        </p:nvGrpSpPr>
        <p:grpSpPr>
          <a:xfrm>
            <a:off x="907576" y="723900"/>
            <a:ext cx="16472848" cy="1041457"/>
            <a:chOff x="824552" y="2155396"/>
            <a:chExt cx="16472848" cy="104145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E649A75-35ED-B77B-48FC-875B5C6F9134}"/>
                </a:ext>
              </a:extLst>
            </p:cNvPr>
            <p:cNvSpPr txBox="1"/>
            <p:nvPr/>
          </p:nvSpPr>
          <p:spPr>
            <a:xfrm>
              <a:off x="824552" y="2181452"/>
              <a:ext cx="16472848" cy="8206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600">
                  <a:solidFill>
                    <a:srgbClr val="FFB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Bước 6. </a:t>
              </a:r>
              <a:r>
                <a:rPr lang="en-US" sz="3600">
                  <a:latin typeface="Arial" panose="020B0604020202020204" pitchFamily="34" charset="0"/>
                  <a:cs typeface="Arial" panose="020B0604020202020204" pitchFamily="34" charset="0"/>
                </a:rPr>
                <a:t>Thực hiện kéo thả lệnh                    vào chương trình   </a:t>
              </a:r>
              <a:endPara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C53EB24-78A4-DBE5-BA09-260FA0E100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91400" y="2155396"/>
              <a:ext cx="2336604" cy="1041457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4EBC0C0-8ED2-267C-D37F-F55F6F69D3F3}"/>
              </a:ext>
            </a:extLst>
          </p:cNvPr>
          <p:cNvGrpSpPr/>
          <p:nvPr/>
        </p:nvGrpSpPr>
        <p:grpSpPr>
          <a:xfrm>
            <a:off x="907576" y="1842968"/>
            <a:ext cx="16472848" cy="1846398"/>
            <a:chOff x="874594" y="2066890"/>
            <a:chExt cx="16472848" cy="184639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EF9A608-4752-EB39-91F6-D3343295876D}"/>
                </a:ext>
              </a:extLst>
            </p:cNvPr>
            <p:cNvSpPr txBox="1"/>
            <p:nvPr/>
          </p:nvSpPr>
          <p:spPr>
            <a:xfrm>
              <a:off x="874594" y="2261617"/>
              <a:ext cx="16472848" cy="1651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600">
                  <a:solidFill>
                    <a:srgbClr val="FFB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Bước 7. </a:t>
              </a:r>
              <a:r>
                <a:rPr lang="en-US" sz="3600">
                  <a:latin typeface="Arial" panose="020B0604020202020204" pitchFamily="34" charset="0"/>
                  <a:cs typeface="Arial" panose="020B0604020202020204" pitchFamily="34" charset="0"/>
                </a:rPr>
                <a:t>Nháy chuột vào nhóm lệnh             để kéo thả lệnh                 đặt nối tiếp lệnh ở </a:t>
              </a:r>
              <a:r>
                <a:rPr lang="en-US" sz="36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bước 6</a:t>
              </a:r>
              <a:r>
                <a:rPr lang="en-US" sz="360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593E5D6-EEDE-B9F2-0FC7-6C3EAF5132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82000" y="2066890"/>
              <a:ext cx="1219200" cy="1080304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6C9BCC2-C49D-2CDB-9ACE-F4CBB71E09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122323" y="2174586"/>
              <a:ext cx="1862919" cy="981138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05DFA5ED-115A-3C13-5352-0CE70A18DCEC}"/>
              </a:ext>
            </a:extLst>
          </p:cNvPr>
          <p:cNvSpPr txBox="1"/>
          <p:nvPr/>
        </p:nvSpPr>
        <p:spPr>
          <a:xfrm>
            <a:off x="907576" y="3855775"/>
            <a:ext cx="16472848" cy="16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>
                <a:solidFill>
                  <a:srgbClr val="FFB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 8. 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Lặp lại các bước 5, 6, 7 để tiếp tục đưa các lệnh vào vùng tạo chương trình 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33FBB2B-77D3-F69F-5604-1223CC6ECAA4}"/>
              </a:ext>
            </a:extLst>
          </p:cNvPr>
          <p:cNvGrpSpPr/>
          <p:nvPr/>
        </p:nvGrpSpPr>
        <p:grpSpPr>
          <a:xfrm>
            <a:off x="973540" y="5135071"/>
            <a:ext cx="16472848" cy="2180673"/>
            <a:chOff x="940558" y="5358993"/>
            <a:chExt cx="16472848" cy="218067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81B319F-7E19-DF9C-D6A9-0AABF5729997}"/>
                </a:ext>
              </a:extLst>
            </p:cNvPr>
            <p:cNvSpPr txBox="1"/>
            <p:nvPr/>
          </p:nvSpPr>
          <p:spPr>
            <a:xfrm>
              <a:off x="940558" y="5887995"/>
              <a:ext cx="16472848" cy="1651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600">
                  <a:solidFill>
                    <a:srgbClr val="FFB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Bước 9. </a:t>
              </a:r>
              <a:r>
                <a:rPr lang="en-US" sz="3600">
                  <a:latin typeface="Arial" panose="020B0604020202020204" pitchFamily="34" charset="0"/>
                  <a:cs typeface="Arial" panose="020B0604020202020204" pitchFamily="34" charset="0"/>
                </a:rPr>
                <a:t>Nháy chuột vào nhóm lệnh             để kéo thả lệnh                 đặt nối tiếp lệnh cuối cùng ở </a:t>
              </a:r>
              <a:r>
                <a:rPr lang="en-US" sz="36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bước 8</a:t>
              </a:r>
              <a:r>
                <a:rPr lang="en-US" sz="360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D41E1227-AE5C-AAD6-6B60-3B0781660E2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440187" y="5358993"/>
              <a:ext cx="1102826" cy="1447457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F5F2C7C0-92B6-478E-0A83-D64E3613AFE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045328" y="5731368"/>
              <a:ext cx="2016907" cy="1001594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CE5DF0AE-C8B8-6416-EE8D-CCF7E415708C}"/>
              </a:ext>
            </a:extLst>
          </p:cNvPr>
          <p:cNvGrpSpPr/>
          <p:nvPr/>
        </p:nvGrpSpPr>
        <p:grpSpPr>
          <a:xfrm>
            <a:off x="735674" y="7782809"/>
            <a:ext cx="16577815" cy="1824923"/>
            <a:chOff x="623298" y="8006731"/>
            <a:chExt cx="16577815" cy="1824923"/>
          </a:xfrm>
        </p:grpSpPr>
        <p:sp>
          <p:nvSpPr>
            <p:cNvPr id="40" name="Arrow: Right 39">
              <a:extLst>
                <a:ext uri="{FF2B5EF4-FFF2-40B4-BE49-F238E27FC236}">
                  <a16:creationId xmlns:a16="http://schemas.microsoft.com/office/drawing/2014/main" id="{36178D0B-2D25-6BB4-04C8-ECF32E58F14B}"/>
                </a:ext>
              </a:extLst>
            </p:cNvPr>
            <p:cNvSpPr/>
            <p:nvPr/>
          </p:nvSpPr>
          <p:spPr>
            <a:xfrm>
              <a:off x="623298" y="8674556"/>
              <a:ext cx="810804" cy="664422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85CFBD2-3A43-D89B-7E79-D9E26A3A0A86}"/>
                </a:ext>
              </a:extLst>
            </p:cNvPr>
            <p:cNvSpPr txBox="1"/>
            <p:nvPr/>
          </p:nvSpPr>
          <p:spPr>
            <a:xfrm>
              <a:off x="1884913" y="8006731"/>
              <a:ext cx="15316200" cy="18249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4000" b="1" i="1">
                  <a:latin typeface="Arial" panose="020B0604020202020204" pitchFamily="34" charset="0"/>
                  <a:cs typeface="Arial" panose="020B0604020202020204" pitchFamily="34" charset="0"/>
                </a:rPr>
                <a:t>Nếu muốn bỏ lệnh nào đó, có thể kéo lệnh từ vùng tạo chương trình về trả khu vực nhóm lệnh.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3961762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E5543EC-1089-95DE-8DBD-B1354B68609D}"/>
              </a:ext>
            </a:extLst>
          </p:cNvPr>
          <p:cNvSpPr txBox="1"/>
          <p:nvPr/>
        </p:nvSpPr>
        <p:spPr>
          <a:xfrm>
            <a:off x="685800" y="266700"/>
            <a:ext cx="16916400" cy="2057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500" b="1"/>
              <a:t>Nhiệm vụ 2: </a:t>
            </a:r>
            <a:r>
              <a:rPr lang="vi-VN" sz="4500">
                <a:solidFill>
                  <a:srgbClr val="FF0000"/>
                </a:solidFill>
              </a:rPr>
              <a:t>Chạy chương trình "Điều khiển rô-bốt", lưu tệp và thoát khỏi phần mềm</a:t>
            </a:r>
            <a:endParaRPr lang="en-US" sz="4500">
              <a:solidFill>
                <a:srgbClr val="FF0000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0055D48-6B5F-D72B-261D-87948EC5FA98}"/>
              </a:ext>
            </a:extLst>
          </p:cNvPr>
          <p:cNvGrpSpPr/>
          <p:nvPr/>
        </p:nvGrpSpPr>
        <p:grpSpPr>
          <a:xfrm>
            <a:off x="685803" y="2774979"/>
            <a:ext cx="16849299" cy="1651671"/>
            <a:chOff x="752900" y="3913823"/>
            <a:chExt cx="16849299" cy="1651671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47A5206-E9B0-746C-B4C9-F5B54AAF82A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72400" y="3913823"/>
              <a:ext cx="698681" cy="784234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D0091FF-1C59-30D5-2621-5DEA955211F9}"/>
                </a:ext>
              </a:extLst>
            </p:cNvPr>
            <p:cNvSpPr txBox="1"/>
            <p:nvPr/>
          </p:nvSpPr>
          <p:spPr>
            <a:xfrm>
              <a:off x="752900" y="3913823"/>
              <a:ext cx="16849299" cy="1651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600">
                  <a:solidFill>
                    <a:srgbClr val="FFB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Bước 1. </a:t>
              </a:r>
              <a:r>
                <a:rPr lang="en-US" sz="3600">
                  <a:latin typeface="Arial" panose="020B0604020202020204" pitchFamily="34" charset="0"/>
                  <a:cs typeface="Arial" panose="020B0604020202020204" pitchFamily="34" charset="0"/>
                </a:rPr>
                <a:t>Nháy chuột vào nút lệnh         ở góc phải để sân khấu mở toàn màn hình. Nháy vào nút lệnh          để chạy chương trình.  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F819A8FE-6A4E-AE4C-462D-9C8019E99E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24400" y="4770434"/>
              <a:ext cx="902299" cy="746132"/>
            </a:xfrm>
            <a:prstGeom prst="rect">
              <a:avLst/>
            </a:prstGeom>
          </p:spPr>
        </p:pic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8BAE9391-FDE1-D14D-78E9-B6A680B11B72}"/>
              </a:ext>
            </a:extLst>
          </p:cNvPr>
          <p:cNvSpPr txBox="1"/>
          <p:nvPr/>
        </p:nvSpPr>
        <p:spPr>
          <a:xfrm>
            <a:off x="685802" y="4712121"/>
            <a:ext cx="16849299" cy="82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>
                <a:solidFill>
                  <a:srgbClr val="FFB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 2. 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Nhấn phím ESC để quay lại màn hình Scratch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3601694-9065-80D1-2952-24A6CF1FDF42}"/>
              </a:ext>
            </a:extLst>
          </p:cNvPr>
          <p:cNvSpPr txBox="1"/>
          <p:nvPr/>
        </p:nvSpPr>
        <p:spPr>
          <a:xfrm>
            <a:off x="685801" y="5779632"/>
            <a:ext cx="16849299" cy="82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>
                <a:solidFill>
                  <a:srgbClr val="FFB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 3. 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Em lưu thư mục về máy và đặt tên thư mục là </a:t>
            </a:r>
            <a:r>
              <a:rPr lang="en-US" sz="36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Robot 2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EFCD0B3-5DBA-6725-C924-705B1FC05A30}"/>
              </a:ext>
            </a:extLst>
          </p:cNvPr>
          <p:cNvSpPr txBox="1"/>
          <p:nvPr/>
        </p:nvSpPr>
        <p:spPr>
          <a:xfrm>
            <a:off x="685800" y="6896100"/>
            <a:ext cx="16849299" cy="17440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>
                <a:solidFill>
                  <a:srgbClr val="FFB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 4. 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Để thoát khỏi chương trình Scratch, em nháy choột vào nút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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ở góc bên phải của màn hình Scratch </a:t>
            </a:r>
            <a:endParaRPr lang="en-US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80089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/>
      <p:bldP spid="25" grpId="0"/>
      <p:bldP spid="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âu hỏi">
            <a:extLst>
              <a:ext uri="{FF2B5EF4-FFF2-40B4-BE49-F238E27FC236}">
                <a16:creationId xmlns:a16="http://schemas.microsoft.com/office/drawing/2014/main" id="{4ADFFF1A-F500-CC57-185E-00F4826D0836}"/>
              </a:ext>
            </a:extLst>
          </p:cNvPr>
          <p:cNvSpPr/>
          <p:nvPr/>
        </p:nvSpPr>
        <p:spPr>
          <a:xfrm>
            <a:off x="1821872" y="2150919"/>
            <a:ext cx="14644256" cy="299258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lnSpc>
                <a:spcPct val="150000"/>
              </a:lnSpc>
            </a:pPr>
            <a:r>
              <a:rPr lang="vi-VN" sz="4800" b="1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1</a:t>
            </a:r>
            <a:r>
              <a:rPr lang="vi-VN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Đâu là nhóm lệnh có thể nhìn thấy khi quan sát màn hình Scratch?</a:t>
            </a:r>
          </a:p>
        </p:txBody>
      </p:sp>
      <p:sp>
        <p:nvSpPr>
          <p:cNvPr id="5" name="Đáp án đúng">
            <a:extLst>
              <a:ext uri="{FF2B5EF4-FFF2-40B4-BE49-F238E27FC236}">
                <a16:creationId xmlns:a16="http://schemas.microsoft.com/office/drawing/2014/main" id="{8B66CBE4-2DB9-BCF7-D1C4-281B894BFE17}"/>
              </a:ext>
            </a:extLst>
          </p:cNvPr>
          <p:cNvSpPr/>
          <p:nvPr/>
        </p:nvSpPr>
        <p:spPr>
          <a:xfrm>
            <a:off x="9663544" y="8061602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0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Tất cả đều đúng </a:t>
            </a:r>
            <a:endParaRPr lang="vi-VN" sz="405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Đáp án sai 1">
            <a:extLst>
              <a:ext uri="{FF2B5EF4-FFF2-40B4-BE49-F238E27FC236}">
                <a16:creationId xmlns:a16="http://schemas.microsoft.com/office/drawing/2014/main" id="{3FCD9830-5FD1-BD44-878B-228BD96CE996}"/>
              </a:ext>
            </a:extLst>
          </p:cNvPr>
          <p:cNvSpPr/>
          <p:nvPr/>
        </p:nvSpPr>
        <p:spPr>
          <a:xfrm>
            <a:off x="1821872" y="5600701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/>
            <a:r>
              <a:rPr lang="en-US" sz="40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endParaRPr lang="vi-VN" sz="405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Đáp án sai 2">
            <a:extLst>
              <a:ext uri="{FF2B5EF4-FFF2-40B4-BE49-F238E27FC236}">
                <a16:creationId xmlns:a16="http://schemas.microsoft.com/office/drawing/2014/main" id="{6A919885-0285-0403-1E09-FA94D8BC080B}"/>
              </a:ext>
            </a:extLst>
          </p:cNvPr>
          <p:cNvSpPr/>
          <p:nvPr/>
        </p:nvSpPr>
        <p:spPr>
          <a:xfrm>
            <a:off x="1821872" y="8061602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/>
            <a:r>
              <a:rPr lang="en-US" sz="40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endParaRPr lang="vi-VN" sz="405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Đáp án sai 3">
            <a:extLst>
              <a:ext uri="{FF2B5EF4-FFF2-40B4-BE49-F238E27FC236}">
                <a16:creationId xmlns:a16="http://schemas.microsoft.com/office/drawing/2014/main" id="{2E7D83A4-3758-8699-4DD0-010A80780539}"/>
              </a:ext>
            </a:extLst>
          </p:cNvPr>
          <p:cNvSpPr/>
          <p:nvPr/>
        </p:nvSpPr>
        <p:spPr>
          <a:xfrm>
            <a:off x="9663544" y="5600699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/>
            <a:r>
              <a:rPr lang="en-US" sz="40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 </a:t>
            </a:r>
            <a:endParaRPr lang="vi-VN" sz="405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Correct sound effect and wrong sound effect (mp3cut.net)">
            <a:hlinkClick r:id="" action="ppaction://media"/>
            <a:extLst>
              <a:ext uri="{FF2B5EF4-FFF2-40B4-BE49-F238E27FC236}">
                <a16:creationId xmlns:a16="http://schemas.microsoft.com/office/drawing/2014/main" id="{5A2AB5BE-5BE4-FB71-44F9-94D2D0B0C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3544" y="-955900"/>
            <a:ext cx="731045" cy="731045"/>
          </a:xfrm>
          <a:prstGeom prst="rect">
            <a:avLst/>
          </a:prstGeom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id="{31EA41D2-9796-7E4F-2882-9DC49D5A8C0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5190943" y="8504771"/>
            <a:ext cx="1279569" cy="111374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B31FD67-694B-8D1E-89C7-5C3C61578F6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7229036" y="8482441"/>
            <a:ext cx="1275183" cy="1136072"/>
          </a:xfrm>
          <a:prstGeom prst="rect">
            <a:avLst/>
          </a:prstGeom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id="{A47525BE-8DC6-1E4E-AED4-3C6DAB364AF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5190943" y="6007675"/>
            <a:ext cx="1275183" cy="1136072"/>
          </a:xfrm>
          <a:prstGeom prst="rect">
            <a:avLst/>
          </a:prstGeom>
        </p:spPr>
      </p:pic>
      <p:pic>
        <p:nvPicPr>
          <p:cNvPr id="13" name="Picture 10">
            <a:extLst>
              <a:ext uri="{FF2B5EF4-FFF2-40B4-BE49-F238E27FC236}">
                <a16:creationId xmlns:a16="http://schemas.microsoft.com/office/drawing/2014/main" id="{65C423E0-743C-7316-FEF3-4CE8613F3E0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7229036" y="6007676"/>
            <a:ext cx="1275183" cy="1136072"/>
          </a:xfrm>
          <a:prstGeom prst="rect">
            <a:avLst/>
          </a:prstGeom>
        </p:spPr>
      </p:pic>
      <p:pic>
        <p:nvPicPr>
          <p:cNvPr id="4" name="Correct sound effect and wrong sound effect (mp3cut.net) (1)">
            <a:hlinkClick r:id="" action="ppaction://media"/>
            <a:extLst>
              <a:ext uri="{FF2B5EF4-FFF2-40B4-BE49-F238E27FC236}">
                <a16:creationId xmlns:a16="http://schemas.microsoft.com/office/drawing/2014/main" id="{8D0C2BA9-FCBA-B751-461E-B7A7077430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53838" y="-955900"/>
            <a:ext cx="731045" cy="73104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EBBA2B4-B573-DCD0-4D4C-0C8388E0A5A9}"/>
              </a:ext>
            </a:extLst>
          </p:cNvPr>
          <p:cNvSpPr txBox="1"/>
          <p:nvPr/>
        </p:nvSpPr>
        <p:spPr>
          <a:xfrm>
            <a:off x="4543538" y="855904"/>
            <a:ext cx="9200925" cy="9446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001"/>
              </a:lnSpc>
              <a:spcBef>
                <a:spcPct val="0"/>
              </a:spcBef>
            </a:pPr>
            <a:r>
              <a:rPr lang="en-US" sz="6000" b="1" spc="-8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 CHƠI TRẮC NGHIỆM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EE9979E-B66B-43CA-F6F8-2C1C76DE22B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07953" y="5786111"/>
            <a:ext cx="1601027" cy="162422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F4B8729-459B-0211-1DF3-08DBB356D64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68920" y="8404568"/>
            <a:ext cx="1479090" cy="165424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DA70C33-00D4-DF2E-C2A4-F983C6B2892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291157" y="5786111"/>
            <a:ext cx="1766615" cy="1443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5345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8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838200" y="647700"/>
            <a:ext cx="16611600" cy="8991599"/>
          </a:xfrm>
          <a:custGeom>
            <a:avLst/>
            <a:gdLst/>
            <a:ahLst/>
            <a:cxnLst/>
            <a:rect l="l" t="t" r="r" b="b"/>
            <a:pathLst>
              <a:path w="3233469" h="2130752">
                <a:moveTo>
                  <a:pt x="32161" y="0"/>
                </a:moveTo>
                <a:lnTo>
                  <a:pt x="3201308" y="0"/>
                </a:lnTo>
                <a:cubicBezTo>
                  <a:pt x="3209838" y="0"/>
                  <a:pt x="3218018" y="3388"/>
                  <a:pt x="3224049" y="9420"/>
                </a:cubicBezTo>
                <a:cubicBezTo>
                  <a:pt x="3230081" y="15451"/>
                  <a:pt x="3233469" y="23631"/>
                  <a:pt x="3233469" y="32161"/>
                </a:cubicBezTo>
                <a:lnTo>
                  <a:pt x="3233469" y="2098591"/>
                </a:lnTo>
                <a:cubicBezTo>
                  <a:pt x="3233469" y="2107120"/>
                  <a:pt x="3230081" y="2115301"/>
                  <a:pt x="3224049" y="2121332"/>
                </a:cubicBezTo>
                <a:cubicBezTo>
                  <a:pt x="3218018" y="2127363"/>
                  <a:pt x="3209838" y="2130752"/>
                  <a:pt x="3201308" y="2130752"/>
                </a:cubicBezTo>
                <a:lnTo>
                  <a:pt x="32161" y="2130752"/>
                </a:lnTo>
                <a:cubicBezTo>
                  <a:pt x="23631" y="2130752"/>
                  <a:pt x="15451" y="2127363"/>
                  <a:pt x="9420" y="2121332"/>
                </a:cubicBezTo>
                <a:cubicBezTo>
                  <a:pt x="3388" y="2115301"/>
                  <a:pt x="0" y="2107120"/>
                  <a:pt x="0" y="2098591"/>
                </a:cubicBezTo>
                <a:lnTo>
                  <a:pt x="0" y="32161"/>
                </a:lnTo>
                <a:cubicBezTo>
                  <a:pt x="0" y="23631"/>
                  <a:pt x="3388" y="15451"/>
                  <a:pt x="9420" y="9420"/>
                </a:cubicBezTo>
                <a:cubicBezTo>
                  <a:pt x="15451" y="3388"/>
                  <a:pt x="23631" y="0"/>
                  <a:pt x="3216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</p:sp>
      <p:sp>
        <p:nvSpPr>
          <p:cNvPr id="12" name="TextBox 12"/>
          <p:cNvSpPr txBox="1"/>
          <p:nvPr/>
        </p:nvSpPr>
        <p:spPr>
          <a:xfrm>
            <a:off x="4279068" y="952500"/>
            <a:ext cx="9729864" cy="8772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34"/>
              </a:lnSpc>
            </a:pPr>
            <a:r>
              <a:rPr lang="en-US" sz="6000" b="1">
                <a:solidFill>
                  <a:srgbClr val="4E73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 ĐỘNG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0686164-517F-B81F-92DF-4C4A8F34A1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401" y="4453388"/>
            <a:ext cx="13899196" cy="488617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ABA037D-A623-45C6-7BC9-CF9B6A9BA4B7}"/>
              </a:ext>
            </a:extLst>
          </p:cNvPr>
          <p:cNvSpPr txBox="1"/>
          <p:nvPr/>
        </p:nvSpPr>
        <p:spPr>
          <a:xfrm>
            <a:off x="1600199" y="2134591"/>
            <a:ext cx="15087600" cy="2019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Các nhóm cùng thực hiện chơi lại trò chơi “Điều khiển rô-bốt” đã được giới thiệu ở bài 13. </a:t>
            </a:r>
          </a:p>
        </p:txBody>
      </p:sp>
    </p:spTree>
    <p:extLst>
      <p:ext uri="{BB962C8B-B14F-4D97-AF65-F5344CB8AC3E}">
        <p14:creationId xmlns:p14="http://schemas.microsoft.com/office/powerpoint/2010/main" val="355685816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âu hỏi">
            <a:extLst>
              <a:ext uri="{FF2B5EF4-FFF2-40B4-BE49-F238E27FC236}">
                <a16:creationId xmlns:a16="http://schemas.microsoft.com/office/drawing/2014/main" id="{4ADFFF1A-F500-CC57-185E-00F4826D0836}"/>
              </a:ext>
            </a:extLst>
          </p:cNvPr>
          <p:cNvSpPr/>
          <p:nvPr/>
        </p:nvSpPr>
        <p:spPr>
          <a:xfrm>
            <a:off x="1821871" y="1876295"/>
            <a:ext cx="14644256" cy="299258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lnSpc>
                <a:spcPct val="150000"/>
              </a:lnSpc>
            </a:pPr>
            <a:r>
              <a:rPr lang="vi-VN" sz="4050" b="1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2. </a:t>
            </a:r>
            <a:r>
              <a:rPr lang="vi-VN" sz="40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“Trong phần mềm Scratch, mỗi nhóm lệnh cơ bản và các lệnh thuộc nhóm đó có cùng màu sắc.” Đúng hay Sai?</a:t>
            </a:r>
          </a:p>
        </p:txBody>
      </p:sp>
      <p:sp>
        <p:nvSpPr>
          <p:cNvPr id="5" name="Đáp án đúng">
            <a:extLst>
              <a:ext uri="{FF2B5EF4-FFF2-40B4-BE49-F238E27FC236}">
                <a16:creationId xmlns:a16="http://schemas.microsoft.com/office/drawing/2014/main" id="{8B66CBE4-2DB9-BCF7-D1C4-281B894BFE17}"/>
              </a:ext>
            </a:extLst>
          </p:cNvPr>
          <p:cNvSpPr/>
          <p:nvPr/>
        </p:nvSpPr>
        <p:spPr>
          <a:xfrm>
            <a:off x="1821871" y="6154751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Đúng 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Đáp án sai 2">
            <a:extLst>
              <a:ext uri="{FF2B5EF4-FFF2-40B4-BE49-F238E27FC236}">
                <a16:creationId xmlns:a16="http://schemas.microsoft.com/office/drawing/2014/main" id="{6A919885-0285-0403-1E09-FA94D8BC080B}"/>
              </a:ext>
            </a:extLst>
          </p:cNvPr>
          <p:cNvSpPr/>
          <p:nvPr/>
        </p:nvSpPr>
        <p:spPr>
          <a:xfrm>
            <a:off x="9663544" y="6154751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Sai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Correct sound effect and wrong sound effect (mp3cut.net)">
            <a:hlinkClick r:id="" action="ppaction://media"/>
            <a:extLst>
              <a:ext uri="{FF2B5EF4-FFF2-40B4-BE49-F238E27FC236}">
                <a16:creationId xmlns:a16="http://schemas.microsoft.com/office/drawing/2014/main" id="{5A2AB5BE-5BE4-FB71-44F9-94D2D0B0C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3544" y="-955900"/>
            <a:ext cx="731045" cy="731045"/>
          </a:xfrm>
          <a:prstGeom prst="rect">
            <a:avLst/>
          </a:prstGeom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id="{31EA41D2-9796-7E4F-2882-9DC49D5A8C0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224645" y="6595406"/>
            <a:ext cx="1279569" cy="111374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B31FD67-694B-8D1E-89C7-5C3C61578F6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5190941" y="6561727"/>
            <a:ext cx="1275183" cy="1136072"/>
          </a:xfrm>
          <a:prstGeom prst="rect">
            <a:avLst/>
          </a:prstGeom>
        </p:spPr>
      </p:pic>
      <p:pic>
        <p:nvPicPr>
          <p:cNvPr id="4" name="Correct sound effect and wrong sound effect (mp3cut.net) (1)">
            <a:hlinkClick r:id="" action="ppaction://media"/>
            <a:extLst>
              <a:ext uri="{FF2B5EF4-FFF2-40B4-BE49-F238E27FC236}">
                <a16:creationId xmlns:a16="http://schemas.microsoft.com/office/drawing/2014/main" id="{8D0C2BA9-FCBA-B751-461E-B7A7077430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53838" y="-955900"/>
            <a:ext cx="731045" cy="731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9769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8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5" grpId="1" animBg="1"/>
      <p:bldP spid="7" grpId="0" animBg="1"/>
      <p:bldP spid="7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âu hỏi">
            <a:extLst>
              <a:ext uri="{FF2B5EF4-FFF2-40B4-BE49-F238E27FC236}">
                <a16:creationId xmlns:a16="http://schemas.microsoft.com/office/drawing/2014/main" id="{4ADFFF1A-F500-CC57-185E-00F4826D0836}"/>
              </a:ext>
            </a:extLst>
          </p:cNvPr>
          <p:cNvSpPr/>
          <p:nvPr/>
        </p:nvSpPr>
        <p:spPr>
          <a:xfrm>
            <a:off x="1821872" y="1165515"/>
            <a:ext cx="14644256" cy="299258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vi-VN" sz="4800" b="1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3. </a:t>
            </a:r>
            <a:r>
              <a:rPr lang="vi-VN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 của mỗi nhóm lệnh gợi ý điều gì?</a:t>
            </a:r>
          </a:p>
        </p:txBody>
      </p:sp>
      <p:sp>
        <p:nvSpPr>
          <p:cNvPr id="5" name="Đáp án đúng">
            <a:extLst>
              <a:ext uri="{FF2B5EF4-FFF2-40B4-BE49-F238E27FC236}">
                <a16:creationId xmlns:a16="http://schemas.microsoft.com/office/drawing/2014/main" id="{8B66CBE4-2DB9-BCF7-D1C4-281B894BFE17}"/>
              </a:ext>
            </a:extLst>
          </p:cNvPr>
          <p:cNvSpPr/>
          <p:nvPr/>
        </p:nvSpPr>
        <p:spPr>
          <a:xfrm>
            <a:off x="1821875" y="7067548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Lợi ích 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Đáp án sai 1">
            <a:extLst>
              <a:ext uri="{FF2B5EF4-FFF2-40B4-BE49-F238E27FC236}">
                <a16:creationId xmlns:a16="http://schemas.microsoft.com/office/drawing/2014/main" id="{3FCD9830-5FD1-BD44-878B-228BD96CE996}"/>
              </a:ext>
            </a:extLst>
          </p:cNvPr>
          <p:cNvSpPr/>
          <p:nvPr/>
        </p:nvSpPr>
        <p:spPr>
          <a:xfrm>
            <a:off x="1821872" y="4615297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Vai trò 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Đáp án sai 2">
            <a:extLst>
              <a:ext uri="{FF2B5EF4-FFF2-40B4-BE49-F238E27FC236}">
                <a16:creationId xmlns:a16="http://schemas.microsoft.com/office/drawing/2014/main" id="{6A919885-0285-0403-1E09-FA94D8BC080B}"/>
              </a:ext>
            </a:extLst>
          </p:cNvPr>
          <p:cNvSpPr/>
          <p:nvPr/>
        </p:nvSpPr>
        <p:spPr>
          <a:xfrm>
            <a:off x="9663545" y="4615297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Công dụng 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Đáp án sai 3">
            <a:extLst>
              <a:ext uri="{FF2B5EF4-FFF2-40B4-BE49-F238E27FC236}">
                <a16:creationId xmlns:a16="http://schemas.microsoft.com/office/drawing/2014/main" id="{2E7D83A4-3758-8699-4DD0-010A80780539}"/>
              </a:ext>
            </a:extLst>
          </p:cNvPr>
          <p:cNvSpPr/>
          <p:nvPr/>
        </p:nvSpPr>
        <p:spPr>
          <a:xfrm>
            <a:off x="9663544" y="7067548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Đáp án khác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Correct sound effect and wrong sound effect (mp3cut.net)">
            <a:hlinkClick r:id="" action="ppaction://media"/>
            <a:extLst>
              <a:ext uri="{FF2B5EF4-FFF2-40B4-BE49-F238E27FC236}">
                <a16:creationId xmlns:a16="http://schemas.microsoft.com/office/drawing/2014/main" id="{5A2AB5BE-5BE4-FB71-44F9-94D2D0B0C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3544" y="-955900"/>
            <a:ext cx="731045" cy="731045"/>
          </a:xfrm>
          <a:prstGeom prst="rect">
            <a:avLst/>
          </a:prstGeom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id="{31EA41D2-9796-7E4F-2882-9DC49D5A8C0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224650" y="7508202"/>
            <a:ext cx="1279569" cy="111374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B31FD67-694B-8D1E-89C7-5C3C61578F6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5190943" y="5022272"/>
            <a:ext cx="1275183" cy="1136072"/>
          </a:xfrm>
          <a:prstGeom prst="rect">
            <a:avLst/>
          </a:prstGeom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id="{A47525BE-8DC6-1E4E-AED4-3C6DAB364AF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5190943" y="7497037"/>
            <a:ext cx="1275183" cy="1136072"/>
          </a:xfrm>
          <a:prstGeom prst="rect">
            <a:avLst/>
          </a:prstGeom>
        </p:spPr>
      </p:pic>
      <p:pic>
        <p:nvPicPr>
          <p:cNvPr id="13" name="Picture 10">
            <a:extLst>
              <a:ext uri="{FF2B5EF4-FFF2-40B4-BE49-F238E27FC236}">
                <a16:creationId xmlns:a16="http://schemas.microsoft.com/office/drawing/2014/main" id="{65C423E0-743C-7316-FEF3-4CE8613F3E0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7229036" y="5022272"/>
            <a:ext cx="1275183" cy="1136072"/>
          </a:xfrm>
          <a:prstGeom prst="rect">
            <a:avLst/>
          </a:prstGeom>
        </p:spPr>
      </p:pic>
      <p:pic>
        <p:nvPicPr>
          <p:cNvPr id="4" name="Correct sound effect and wrong sound effect (mp3cut.net) (1)">
            <a:hlinkClick r:id="" action="ppaction://media"/>
            <a:extLst>
              <a:ext uri="{FF2B5EF4-FFF2-40B4-BE49-F238E27FC236}">
                <a16:creationId xmlns:a16="http://schemas.microsoft.com/office/drawing/2014/main" id="{8D0C2BA9-FCBA-B751-461E-B7A7077430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53838" y="-955900"/>
            <a:ext cx="731045" cy="731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8610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8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âu hỏi">
            <a:extLst>
              <a:ext uri="{FF2B5EF4-FFF2-40B4-BE49-F238E27FC236}">
                <a16:creationId xmlns:a16="http://schemas.microsoft.com/office/drawing/2014/main" id="{4ADFFF1A-F500-CC57-185E-00F4826D0836}"/>
              </a:ext>
            </a:extLst>
          </p:cNvPr>
          <p:cNvSpPr/>
          <p:nvPr/>
        </p:nvSpPr>
        <p:spPr>
          <a:xfrm>
            <a:off x="1821872" y="1165515"/>
            <a:ext cx="14644256" cy="299258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lnSpc>
                <a:spcPct val="150000"/>
              </a:lnSpc>
            </a:pPr>
            <a:r>
              <a:rPr lang="vi-VN" sz="4800" b="1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4. </a:t>
            </a:r>
            <a:r>
              <a:rPr lang="vi-VN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Ý nghĩa của lệnh  </a:t>
            </a:r>
            <a:r>
              <a:rPr lang="en-US" sz="4800" noProof="1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vi-VN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noProof="1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              </a:t>
            </a:r>
            <a:r>
              <a:rPr lang="vi-VN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thuộc nhóm lện</a:t>
            </a:r>
            <a:r>
              <a:rPr lang="en-US" sz="4800" noProof="1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h </a:t>
            </a:r>
            <a:r>
              <a:rPr lang="vi-VN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 gì?</a:t>
            </a:r>
          </a:p>
        </p:txBody>
      </p:sp>
      <p:sp>
        <p:nvSpPr>
          <p:cNvPr id="5" name="Đáp án đúng">
            <a:extLst>
              <a:ext uri="{FF2B5EF4-FFF2-40B4-BE49-F238E27FC236}">
                <a16:creationId xmlns:a16="http://schemas.microsoft.com/office/drawing/2014/main" id="{8B66CBE4-2DB9-BCF7-D1C4-281B894BFE17}"/>
              </a:ext>
            </a:extLst>
          </p:cNvPr>
          <p:cNvSpPr/>
          <p:nvPr/>
        </p:nvSpPr>
        <p:spPr>
          <a:xfrm>
            <a:off x="9434943" y="4615297"/>
            <a:ext cx="7395732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371600">
              <a:lnSpc>
                <a:spcPct val="150000"/>
              </a:lnSpc>
            </a:pPr>
            <a:r>
              <a:rPr lang="en-US" sz="37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vi-VN" sz="37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 nháy chuột vào nút lệnh</a:t>
            </a:r>
            <a:r>
              <a:rPr lang="en-US" sz="3750" noProof="1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en-US" sz="37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“cờ xanh”</a:t>
            </a:r>
            <a:r>
              <a:rPr lang="vi-VN" sz="37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thì chạy chương trình</a:t>
            </a:r>
          </a:p>
        </p:txBody>
      </p:sp>
      <p:sp>
        <p:nvSpPr>
          <p:cNvPr id="6" name="Đáp án sai 1">
            <a:extLst>
              <a:ext uri="{FF2B5EF4-FFF2-40B4-BE49-F238E27FC236}">
                <a16:creationId xmlns:a16="http://schemas.microsoft.com/office/drawing/2014/main" id="{3FCD9830-5FD1-BD44-878B-228BD96CE996}"/>
              </a:ext>
            </a:extLst>
          </p:cNvPr>
          <p:cNvSpPr/>
          <p:nvPr/>
        </p:nvSpPr>
        <p:spPr>
          <a:xfrm>
            <a:off x="1593272" y="4615297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371600">
              <a:lnSpc>
                <a:spcPct val="150000"/>
              </a:lnSpc>
            </a:pPr>
            <a:r>
              <a:rPr lang="en-US" sz="37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vi-VN" sz="37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 vật di chuyển 10 bước theo đường thẳng</a:t>
            </a:r>
          </a:p>
        </p:txBody>
      </p:sp>
      <p:sp>
        <p:nvSpPr>
          <p:cNvPr id="7" name="Đáp án sai 2">
            <a:extLst>
              <a:ext uri="{FF2B5EF4-FFF2-40B4-BE49-F238E27FC236}">
                <a16:creationId xmlns:a16="http://schemas.microsoft.com/office/drawing/2014/main" id="{6A919885-0285-0403-1E09-FA94D8BC080B}"/>
              </a:ext>
            </a:extLst>
          </p:cNvPr>
          <p:cNvSpPr/>
          <p:nvPr/>
        </p:nvSpPr>
        <p:spPr>
          <a:xfrm>
            <a:off x="1593272" y="7076198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lnSpc>
                <a:spcPct val="150000"/>
              </a:lnSpc>
            </a:pPr>
            <a:r>
              <a:rPr lang="en-US" sz="37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Xóa tất cả các hình vẽ đang có trên sân khấu</a:t>
            </a:r>
            <a:endParaRPr lang="vi-VN" sz="375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Đáp án sai 3">
            <a:extLst>
              <a:ext uri="{FF2B5EF4-FFF2-40B4-BE49-F238E27FC236}">
                <a16:creationId xmlns:a16="http://schemas.microsoft.com/office/drawing/2014/main" id="{2E7D83A4-3758-8699-4DD0-010A80780539}"/>
              </a:ext>
            </a:extLst>
          </p:cNvPr>
          <p:cNvSpPr/>
          <p:nvPr/>
        </p:nvSpPr>
        <p:spPr>
          <a:xfrm>
            <a:off x="9434943" y="7067548"/>
            <a:ext cx="7395732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37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Chọn màu bút vẽ </a:t>
            </a:r>
            <a:endParaRPr lang="vi-VN" sz="375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Correct sound effect and wrong sound effect (mp3cut.net)">
            <a:hlinkClick r:id="" action="ppaction://media"/>
            <a:extLst>
              <a:ext uri="{FF2B5EF4-FFF2-40B4-BE49-F238E27FC236}">
                <a16:creationId xmlns:a16="http://schemas.microsoft.com/office/drawing/2014/main" id="{5A2AB5BE-5BE4-FB71-44F9-94D2D0B0C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3544" y="-955900"/>
            <a:ext cx="731045" cy="731045"/>
          </a:xfrm>
          <a:prstGeom prst="rect">
            <a:avLst/>
          </a:prstGeom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id="{31EA41D2-9796-7E4F-2882-9DC49D5A8C0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5441192" y="5055951"/>
            <a:ext cx="1279569" cy="111374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B31FD67-694B-8D1E-89C7-5C3C61578F6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7000436" y="7497037"/>
            <a:ext cx="1275183" cy="1136072"/>
          </a:xfrm>
          <a:prstGeom prst="rect">
            <a:avLst/>
          </a:prstGeom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id="{A47525BE-8DC6-1E4E-AED4-3C6DAB364AF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5555492" y="7497037"/>
            <a:ext cx="1275183" cy="1136072"/>
          </a:xfrm>
          <a:prstGeom prst="rect">
            <a:avLst/>
          </a:prstGeom>
        </p:spPr>
      </p:pic>
      <p:pic>
        <p:nvPicPr>
          <p:cNvPr id="13" name="Picture 10">
            <a:extLst>
              <a:ext uri="{FF2B5EF4-FFF2-40B4-BE49-F238E27FC236}">
                <a16:creationId xmlns:a16="http://schemas.microsoft.com/office/drawing/2014/main" id="{65C423E0-743C-7316-FEF3-4CE8613F3E0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7000436" y="5022272"/>
            <a:ext cx="1275183" cy="1136072"/>
          </a:xfrm>
          <a:prstGeom prst="rect">
            <a:avLst/>
          </a:prstGeom>
        </p:spPr>
      </p:pic>
      <p:pic>
        <p:nvPicPr>
          <p:cNvPr id="4" name="Correct sound effect and wrong sound effect (mp3cut.net) (1)">
            <a:hlinkClick r:id="" action="ppaction://media"/>
            <a:extLst>
              <a:ext uri="{FF2B5EF4-FFF2-40B4-BE49-F238E27FC236}">
                <a16:creationId xmlns:a16="http://schemas.microsoft.com/office/drawing/2014/main" id="{8D0C2BA9-FCBA-B751-461E-B7A7077430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53838" y="-955900"/>
            <a:ext cx="731045" cy="73104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7889D32-EED4-DB96-47B0-F4FE2365B0D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26407" y="1469017"/>
            <a:ext cx="2205315" cy="113607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78B5B0E-C717-6951-2137-9ADE9E77F6E1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1291"/>
          <a:stretch/>
        </p:blipFill>
        <p:spPr>
          <a:xfrm>
            <a:off x="6757987" y="2661806"/>
            <a:ext cx="1503527" cy="124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8491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8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âu hỏi">
            <a:extLst>
              <a:ext uri="{FF2B5EF4-FFF2-40B4-BE49-F238E27FC236}">
                <a16:creationId xmlns:a16="http://schemas.microsoft.com/office/drawing/2014/main" id="{4ADFFF1A-F500-CC57-185E-00F4826D0836}"/>
              </a:ext>
            </a:extLst>
          </p:cNvPr>
          <p:cNvSpPr/>
          <p:nvPr/>
        </p:nvSpPr>
        <p:spPr>
          <a:xfrm>
            <a:off x="1821872" y="1219071"/>
            <a:ext cx="14644256" cy="299258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lnSpc>
                <a:spcPct val="150000"/>
              </a:lnSpc>
            </a:pPr>
            <a:r>
              <a:rPr lang="vi-VN" sz="4800" b="1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5. </a:t>
            </a:r>
            <a:r>
              <a:rPr lang="vi-VN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Ý nghĩa của lệnh</a:t>
            </a:r>
            <a:r>
              <a:rPr lang="en-US" sz="4800" noProof="1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              </a:t>
            </a:r>
            <a:r>
              <a:rPr lang="vi-VN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800" noProof="1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   </a:t>
            </a:r>
            <a:r>
              <a:rPr lang="vi-VN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thuộc nhóm lệnh </a:t>
            </a:r>
            <a:r>
              <a:rPr lang="en-US" sz="4800" noProof="1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         </a:t>
            </a:r>
            <a:r>
              <a:rPr lang="vi-VN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là gì?</a:t>
            </a:r>
          </a:p>
        </p:txBody>
      </p:sp>
      <p:sp>
        <p:nvSpPr>
          <p:cNvPr id="5" name="Đáp án đúng">
            <a:extLst>
              <a:ext uri="{FF2B5EF4-FFF2-40B4-BE49-F238E27FC236}">
                <a16:creationId xmlns:a16="http://schemas.microsoft.com/office/drawing/2014/main" id="{8B66CBE4-2DB9-BCF7-D1C4-281B894BFE17}"/>
              </a:ext>
            </a:extLst>
          </p:cNvPr>
          <p:cNvSpPr/>
          <p:nvPr/>
        </p:nvSpPr>
        <p:spPr>
          <a:xfrm>
            <a:off x="1821872" y="4668853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371600">
              <a:lnSpc>
                <a:spcPct val="150000"/>
              </a:lnSpc>
            </a:pPr>
            <a:r>
              <a:rPr lang="en-US" sz="37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vi-VN" sz="37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 vật di chuyển 10 bước theo đường thẳng</a:t>
            </a:r>
          </a:p>
        </p:txBody>
      </p:sp>
      <p:sp>
        <p:nvSpPr>
          <p:cNvPr id="6" name="Đáp án sai 1">
            <a:extLst>
              <a:ext uri="{FF2B5EF4-FFF2-40B4-BE49-F238E27FC236}">
                <a16:creationId xmlns:a16="http://schemas.microsoft.com/office/drawing/2014/main" id="{3FCD9830-5FD1-BD44-878B-228BD96CE996}"/>
              </a:ext>
            </a:extLst>
          </p:cNvPr>
          <p:cNvSpPr/>
          <p:nvPr/>
        </p:nvSpPr>
        <p:spPr>
          <a:xfrm>
            <a:off x="1821872" y="7121104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371600">
              <a:lnSpc>
                <a:spcPct val="150000"/>
              </a:lnSpc>
            </a:pPr>
            <a:r>
              <a:rPr lang="en-US" sz="37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Xóa tất cả các hình vẽ đang có trên sân khấu</a:t>
            </a:r>
            <a:endParaRPr lang="vi-VN" sz="375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Đáp án sai 2">
            <a:extLst>
              <a:ext uri="{FF2B5EF4-FFF2-40B4-BE49-F238E27FC236}">
                <a16:creationId xmlns:a16="http://schemas.microsoft.com/office/drawing/2014/main" id="{6A919885-0285-0403-1E09-FA94D8BC080B}"/>
              </a:ext>
            </a:extLst>
          </p:cNvPr>
          <p:cNvSpPr/>
          <p:nvPr/>
        </p:nvSpPr>
        <p:spPr>
          <a:xfrm>
            <a:off x="9663545" y="4668853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371600">
              <a:lnSpc>
                <a:spcPct val="150000"/>
              </a:lnSpc>
            </a:pPr>
            <a:r>
              <a:rPr lang="en-US" sz="37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Đặt bút để nhân vật bắt đầu vẽ</a:t>
            </a:r>
            <a:endParaRPr lang="vi-VN" sz="375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Đáp án sai 3">
            <a:extLst>
              <a:ext uri="{FF2B5EF4-FFF2-40B4-BE49-F238E27FC236}">
                <a16:creationId xmlns:a16="http://schemas.microsoft.com/office/drawing/2014/main" id="{2E7D83A4-3758-8699-4DD0-010A80780539}"/>
              </a:ext>
            </a:extLst>
          </p:cNvPr>
          <p:cNvSpPr/>
          <p:nvPr/>
        </p:nvSpPr>
        <p:spPr>
          <a:xfrm>
            <a:off x="9663544" y="7121104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/>
            <a:r>
              <a:rPr lang="en-US" sz="37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Chọn màu bút vẽ </a:t>
            </a:r>
            <a:endParaRPr lang="vi-VN" sz="375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Correct sound effect and wrong sound effect (mp3cut.net)">
            <a:hlinkClick r:id="" action="ppaction://media"/>
            <a:extLst>
              <a:ext uri="{FF2B5EF4-FFF2-40B4-BE49-F238E27FC236}">
                <a16:creationId xmlns:a16="http://schemas.microsoft.com/office/drawing/2014/main" id="{5A2AB5BE-5BE4-FB71-44F9-94D2D0B0C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3544" y="-955900"/>
            <a:ext cx="731045" cy="731045"/>
          </a:xfrm>
          <a:prstGeom prst="rect">
            <a:avLst/>
          </a:prstGeom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id="{31EA41D2-9796-7E4F-2882-9DC49D5A8C0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224647" y="5109507"/>
            <a:ext cx="1279569" cy="111374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B31FD67-694B-8D1E-89C7-5C3C61578F6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5190943" y="5075828"/>
            <a:ext cx="1275183" cy="1136072"/>
          </a:xfrm>
          <a:prstGeom prst="rect">
            <a:avLst/>
          </a:prstGeom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id="{A47525BE-8DC6-1E4E-AED4-3C6DAB364AF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5190943" y="7550593"/>
            <a:ext cx="1275183" cy="1136072"/>
          </a:xfrm>
          <a:prstGeom prst="rect">
            <a:avLst/>
          </a:prstGeom>
        </p:spPr>
      </p:pic>
      <p:pic>
        <p:nvPicPr>
          <p:cNvPr id="13" name="Picture 10">
            <a:extLst>
              <a:ext uri="{FF2B5EF4-FFF2-40B4-BE49-F238E27FC236}">
                <a16:creationId xmlns:a16="http://schemas.microsoft.com/office/drawing/2014/main" id="{65C423E0-743C-7316-FEF3-4CE8613F3E0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7229033" y="7550593"/>
            <a:ext cx="1275183" cy="1136072"/>
          </a:xfrm>
          <a:prstGeom prst="rect">
            <a:avLst/>
          </a:prstGeom>
        </p:spPr>
      </p:pic>
      <p:pic>
        <p:nvPicPr>
          <p:cNvPr id="4" name="Correct sound effect and wrong sound effect (mp3cut.net) (1)">
            <a:hlinkClick r:id="" action="ppaction://media"/>
            <a:extLst>
              <a:ext uri="{FF2B5EF4-FFF2-40B4-BE49-F238E27FC236}">
                <a16:creationId xmlns:a16="http://schemas.microsoft.com/office/drawing/2014/main" id="{8D0C2BA9-FCBA-B751-461E-B7A7077430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53838" y="-955900"/>
            <a:ext cx="731045" cy="73104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4F652AF-9717-6CC6-D0C0-7262A9D3DC4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18616" y="1570856"/>
            <a:ext cx="2763204" cy="111374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16C3324-6997-A2C8-7ACC-6334D1C2B00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85195" y="2684597"/>
            <a:ext cx="1133421" cy="130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53900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8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0D783F-D827-CD2A-A86F-F1A72E9BA5A1}"/>
              </a:ext>
            </a:extLst>
          </p:cNvPr>
          <p:cNvSpPr txBox="1"/>
          <p:nvPr/>
        </p:nvSpPr>
        <p:spPr>
          <a:xfrm>
            <a:off x="4305300" y="571500"/>
            <a:ext cx="9677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99A32F-057A-3D26-9DD9-AFD086B11262}"/>
              </a:ext>
            </a:extLst>
          </p:cNvPr>
          <p:cNvSpPr txBox="1"/>
          <p:nvPr/>
        </p:nvSpPr>
        <p:spPr>
          <a:xfrm>
            <a:off x="819150" y="1610023"/>
            <a:ext cx="16649700" cy="18396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4000" b="1" i="1"/>
              <a:t>Bài tập 1. Chương trình nào dưới đây điều khiển nhân vật thực hiện lần lượt hành động sau?</a:t>
            </a:r>
            <a:endParaRPr lang="en-US" sz="4000" b="1" i="1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0D0679E-90C5-BCEF-0DD1-53C96652073E}"/>
              </a:ext>
            </a:extLst>
          </p:cNvPr>
          <p:cNvSpPr/>
          <p:nvPr/>
        </p:nvSpPr>
        <p:spPr>
          <a:xfrm>
            <a:off x="1828800" y="3909060"/>
            <a:ext cx="6553200" cy="12420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Di chuyển 60 bước.</a:t>
            </a:r>
            <a:endParaRPr lang="en-US" sz="4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E57551F-8739-B32E-2E1A-242D7D79DF68}"/>
              </a:ext>
            </a:extLst>
          </p:cNvPr>
          <p:cNvSpPr/>
          <p:nvPr/>
        </p:nvSpPr>
        <p:spPr>
          <a:xfrm>
            <a:off x="9753600" y="3901440"/>
            <a:ext cx="6553200" cy="12420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Quay phải 15 độ.</a:t>
            </a:r>
            <a:endParaRPr lang="en-US" sz="4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8551DAA-3DC8-3741-5F2A-3990D01A12AE}"/>
              </a:ext>
            </a:extLst>
          </p:cNvPr>
          <p:cNvGrpSpPr/>
          <p:nvPr/>
        </p:nvGrpSpPr>
        <p:grpSpPr>
          <a:xfrm>
            <a:off x="243251" y="5610551"/>
            <a:ext cx="17748302" cy="4436570"/>
            <a:chOff x="243251" y="5610551"/>
            <a:chExt cx="17748302" cy="443657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CE7B707-E81E-CC1B-E018-E8A006B189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3251" y="5659040"/>
              <a:ext cx="4038600" cy="3680195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34C6FDB-7FD1-88A4-C191-E84B0E6389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0422" y="5610551"/>
              <a:ext cx="4038600" cy="3728684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52AFE36E-B206-28BC-B8B4-76D7814BC8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348344" y="5610551"/>
              <a:ext cx="4120642" cy="3680194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AE36DDB0-D3CF-2072-6EF0-F941CA7C8D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868400" y="5610551"/>
              <a:ext cx="4123153" cy="3728684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711F0F8-665D-1054-2416-8FCEB29ED10A}"/>
                </a:ext>
              </a:extLst>
            </p:cNvPr>
            <p:cNvSpPr txBox="1"/>
            <p:nvPr/>
          </p:nvSpPr>
          <p:spPr>
            <a:xfrm>
              <a:off x="808061" y="9339235"/>
              <a:ext cx="28194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latin typeface="Arial" panose="020B0604020202020204" pitchFamily="34" charset="0"/>
                  <a:cs typeface="Arial" panose="020B0604020202020204" pitchFamily="34" charset="0"/>
                </a:rPr>
                <a:t>a.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BF88D44-F87B-D38A-CBB8-FF4D50613DE1}"/>
                </a:ext>
              </a:extLst>
            </p:cNvPr>
            <p:cNvSpPr txBox="1"/>
            <p:nvPr/>
          </p:nvSpPr>
          <p:spPr>
            <a:xfrm>
              <a:off x="5105400" y="9339235"/>
              <a:ext cx="28194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latin typeface="Arial" panose="020B0604020202020204" pitchFamily="34" charset="0"/>
                  <a:cs typeface="Arial" panose="020B0604020202020204" pitchFamily="34" charset="0"/>
                </a:rPr>
                <a:t>b.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984EE6E-D6BA-0115-F2E2-5C13C40175D0}"/>
                </a:ext>
              </a:extLst>
            </p:cNvPr>
            <p:cNvSpPr txBox="1"/>
            <p:nvPr/>
          </p:nvSpPr>
          <p:spPr>
            <a:xfrm>
              <a:off x="9998965" y="9279466"/>
              <a:ext cx="28194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latin typeface="Arial" panose="020B0604020202020204" pitchFamily="34" charset="0"/>
                  <a:cs typeface="Arial" panose="020B0604020202020204" pitchFamily="34" charset="0"/>
                </a:rPr>
                <a:t>c.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BCFB2FE-DF1E-8769-8E83-C45B15A70F8C}"/>
                </a:ext>
              </a:extLst>
            </p:cNvPr>
            <p:cNvSpPr txBox="1"/>
            <p:nvPr/>
          </p:nvSpPr>
          <p:spPr>
            <a:xfrm>
              <a:off x="14520276" y="9300660"/>
              <a:ext cx="28194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latin typeface="Arial" panose="020B0604020202020204" pitchFamily="34" charset="0"/>
                  <a:cs typeface="Arial" panose="020B0604020202020204" pitchFamily="34" charset="0"/>
                </a:rPr>
                <a:t>d.</a:t>
              </a:r>
            </a:p>
          </p:txBody>
        </p:sp>
      </p:grpSp>
      <p:sp>
        <p:nvSpPr>
          <p:cNvPr id="27" name="Oval 26">
            <a:extLst>
              <a:ext uri="{FF2B5EF4-FFF2-40B4-BE49-F238E27FC236}">
                <a16:creationId xmlns:a16="http://schemas.microsoft.com/office/drawing/2014/main" id="{A5C960EE-9D1A-ACD2-F50F-9FF9A77AE299}"/>
              </a:ext>
            </a:extLst>
          </p:cNvPr>
          <p:cNvSpPr/>
          <p:nvPr/>
        </p:nvSpPr>
        <p:spPr>
          <a:xfrm>
            <a:off x="5974663" y="9235978"/>
            <a:ext cx="914400" cy="914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97435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 animBg="1"/>
      <p:bldP spid="7" grpId="0" animBg="1"/>
      <p:bldP spid="2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C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ACA3705-D325-1D4E-770B-81FE48179830}"/>
              </a:ext>
            </a:extLst>
          </p:cNvPr>
          <p:cNvGrpSpPr/>
          <p:nvPr/>
        </p:nvGrpSpPr>
        <p:grpSpPr>
          <a:xfrm>
            <a:off x="1371600" y="825204"/>
            <a:ext cx="12954000" cy="8636594"/>
            <a:chOff x="0" y="0"/>
            <a:chExt cx="3233469" cy="2130752"/>
          </a:xfrm>
          <a:solidFill>
            <a:schemeClr val="bg1"/>
          </a:solidFill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1981DC58-30DF-A8F7-4A53-348A47EDC7CD}"/>
                </a:ext>
              </a:extLst>
            </p:cNvPr>
            <p:cNvSpPr/>
            <p:nvPr/>
          </p:nvSpPr>
          <p:spPr>
            <a:xfrm>
              <a:off x="0" y="0"/>
              <a:ext cx="3233469" cy="2130752"/>
            </a:xfrm>
            <a:custGeom>
              <a:avLst/>
              <a:gdLst/>
              <a:ahLst/>
              <a:cxnLst/>
              <a:rect l="l" t="t" r="r" b="b"/>
              <a:pathLst>
                <a:path w="3233469" h="2130752">
                  <a:moveTo>
                    <a:pt x="32161" y="0"/>
                  </a:moveTo>
                  <a:lnTo>
                    <a:pt x="3201308" y="0"/>
                  </a:lnTo>
                  <a:cubicBezTo>
                    <a:pt x="3209838" y="0"/>
                    <a:pt x="3218018" y="3388"/>
                    <a:pt x="3224049" y="9420"/>
                  </a:cubicBezTo>
                  <a:cubicBezTo>
                    <a:pt x="3230081" y="15451"/>
                    <a:pt x="3233469" y="23631"/>
                    <a:pt x="3233469" y="32161"/>
                  </a:cubicBezTo>
                  <a:lnTo>
                    <a:pt x="3233469" y="2098591"/>
                  </a:lnTo>
                  <a:cubicBezTo>
                    <a:pt x="3233469" y="2107120"/>
                    <a:pt x="3230081" y="2115301"/>
                    <a:pt x="3224049" y="2121332"/>
                  </a:cubicBezTo>
                  <a:cubicBezTo>
                    <a:pt x="3218018" y="2127363"/>
                    <a:pt x="3209838" y="2130752"/>
                    <a:pt x="3201308" y="2130752"/>
                  </a:cubicBezTo>
                  <a:lnTo>
                    <a:pt x="32161" y="2130752"/>
                  </a:lnTo>
                  <a:cubicBezTo>
                    <a:pt x="23631" y="2130752"/>
                    <a:pt x="15451" y="2127363"/>
                    <a:pt x="9420" y="2121332"/>
                  </a:cubicBezTo>
                  <a:cubicBezTo>
                    <a:pt x="3388" y="2115301"/>
                    <a:pt x="0" y="2107120"/>
                    <a:pt x="0" y="2098591"/>
                  </a:cubicBezTo>
                  <a:lnTo>
                    <a:pt x="0" y="32161"/>
                  </a:lnTo>
                  <a:cubicBezTo>
                    <a:pt x="0" y="23631"/>
                    <a:pt x="3388" y="15451"/>
                    <a:pt x="9420" y="9420"/>
                  </a:cubicBezTo>
                  <a:cubicBezTo>
                    <a:pt x="15451" y="3388"/>
                    <a:pt x="23631" y="0"/>
                    <a:pt x="32161" y="0"/>
                  </a:cubicBezTo>
                  <a:close/>
                </a:path>
              </a:pathLst>
            </a:custGeom>
            <a:grpFill/>
          </p:spPr>
        </p:sp>
        <p:sp>
          <p:nvSpPr>
            <p:cNvPr id="8" name="TextBox 4">
              <a:extLst>
                <a:ext uri="{FF2B5EF4-FFF2-40B4-BE49-F238E27FC236}">
                  <a16:creationId xmlns:a16="http://schemas.microsoft.com/office/drawing/2014/main" id="{C22945FB-A7EE-734D-D597-00B54BC78960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6B11B268-68C6-DB5D-EDE9-72BECB629C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4864739"/>
            <a:ext cx="4495800" cy="4597057"/>
          </a:xfrm>
          <a:prstGeom prst="rect">
            <a:avLst/>
          </a:prstGeom>
        </p:spPr>
      </p:pic>
      <p:pic>
        <p:nvPicPr>
          <p:cNvPr id="11" name="Picture 9">
            <a:extLst>
              <a:ext uri="{FF2B5EF4-FFF2-40B4-BE49-F238E27FC236}">
                <a16:creationId xmlns:a16="http://schemas.microsoft.com/office/drawing/2014/main" id="{10EC4015-C11F-1CB6-0AA7-119F2844E6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713378" flipH="1">
            <a:off x="10107308" y="325188"/>
            <a:ext cx="8221315" cy="1958168"/>
          </a:xfrm>
          <a:prstGeom prst="rect">
            <a:avLst/>
          </a:prstGeom>
        </p:spPr>
      </p:pic>
      <p:pic>
        <p:nvPicPr>
          <p:cNvPr id="13" name="Picture 7">
            <a:extLst>
              <a:ext uri="{FF2B5EF4-FFF2-40B4-BE49-F238E27FC236}">
                <a16:creationId xmlns:a16="http://schemas.microsoft.com/office/drawing/2014/main" id="{F62B3320-512E-9185-719E-8A3D41A3DE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515403">
            <a:off x="13141236" y="6591658"/>
            <a:ext cx="2153455" cy="322724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8CAB507-0495-451E-32AD-E6A70D627B87}"/>
              </a:ext>
            </a:extLst>
          </p:cNvPr>
          <p:cNvSpPr txBox="1"/>
          <p:nvPr/>
        </p:nvSpPr>
        <p:spPr>
          <a:xfrm>
            <a:off x="1905000" y="2408932"/>
            <a:ext cx="11887200" cy="18396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b="1"/>
              <a:t>Bài tập 2. </a:t>
            </a:r>
            <a:r>
              <a:rPr lang="vi-VN" sz="4000"/>
              <a:t>Em hãy tạo chương trình trong </a:t>
            </a:r>
            <a:r>
              <a:rPr lang="vi-VN" sz="4000" b="1" i="1"/>
              <a:t>Scratch</a:t>
            </a:r>
            <a:r>
              <a:rPr lang="vi-VN" sz="4000"/>
              <a:t> để kiểm tra kết quả câu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19" name="Picture 12">
            <a:extLst>
              <a:ext uri="{FF2B5EF4-FFF2-40B4-BE49-F238E27FC236}">
                <a16:creationId xmlns:a16="http://schemas.microsoft.com/office/drawing/2014/main" id="{F487A4E9-2037-F618-35D8-A56CB298878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7977813">
            <a:off x="399294" y="828810"/>
            <a:ext cx="1944611" cy="1644080"/>
          </a:xfrm>
          <a:prstGeom prst="rect">
            <a:avLst/>
          </a:prstGeom>
        </p:spPr>
      </p:pic>
      <p:pic>
        <p:nvPicPr>
          <p:cNvPr id="20" name="Picture 10">
            <a:extLst>
              <a:ext uri="{FF2B5EF4-FFF2-40B4-BE49-F238E27FC236}">
                <a16:creationId xmlns:a16="http://schemas.microsoft.com/office/drawing/2014/main" id="{6F6E2C47-39A8-BCC8-CD08-42FCC64BE3A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6128046" y="3526587"/>
            <a:ext cx="1576707" cy="133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237093"/>
      </p:ext>
    </p:extLst>
  </p:cSld>
  <p:clrMapOvr>
    <a:masterClrMapping/>
  </p:clrMapOvr>
  <p:transition spd="med">
    <p:split orient="vert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0D783F-D827-CD2A-A86F-F1A72E9BA5A1}"/>
              </a:ext>
            </a:extLst>
          </p:cNvPr>
          <p:cNvSpPr txBox="1"/>
          <p:nvPr/>
        </p:nvSpPr>
        <p:spPr>
          <a:xfrm>
            <a:off x="4305300" y="571500"/>
            <a:ext cx="9677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 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EDF0E1E-283B-5BD3-B6F6-83F6F29F24B3}"/>
              </a:ext>
            </a:extLst>
          </p:cNvPr>
          <p:cNvGrpSpPr/>
          <p:nvPr/>
        </p:nvGrpSpPr>
        <p:grpSpPr>
          <a:xfrm>
            <a:off x="723900" y="2069931"/>
            <a:ext cx="16840200" cy="3657600"/>
            <a:chOff x="609600" y="1943100"/>
            <a:chExt cx="16840200" cy="3657600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CBA9BEC6-7D1F-E0B8-6A47-005042801A05}"/>
                </a:ext>
              </a:extLst>
            </p:cNvPr>
            <p:cNvSpPr/>
            <p:nvPr/>
          </p:nvSpPr>
          <p:spPr>
            <a:xfrm>
              <a:off x="609600" y="1943100"/>
              <a:ext cx="16840200" cy="36576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50000"/>
                </a:lnSpc>
              </a:pPr>
              <a:r>
                <a:rPr lang="en-US" sz="4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1. Trong khi di chuyển hoặc quay, có thể nhân vật mèo sẽ lộn ngược. Lệnh                      giúp em khắc phục điều này. Em hãy mở chương trình “Điều khiển rô-bốt”, bổ sung lệnh này vào sau lệnh              và chạy thử. 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6FE5B2B-7485-3122-2CEB-AD0EE9D11C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001"/>
            <a:stretch/>
          </p:blipFill>
          <p:spPr>
            <a:xfrm>
              <a:off x="2255293" y="2857500"/>
              <a:ext cx="3200400" cy="1136476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9BD916E-03E6-28C4-92F6-624CA602EF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563600" y="3771900"/>
              <a:ext cx="1603399" cy="1006272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95A913E-4D95-9592-6070-AA75C7FF082A}"/>
              </a:ext>
            </a:extLst>
          </p:cNvPr>
          <p:cNvGrpSpPr/>
          <p:nvPr/>
        </p:nvGrpSpPr>
        <p:grpSpPr>
          <a:xfrm>
            <a:off x="3657600" y="5949607"/>
            <a:ext cx="11516781" cy="4067600"/>
            <a:chOff x="3764518" y="5806692"/>
            <a:chExt cx="11516781" cy="4067600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DF9ECE13-6E2E-3A9F-94A4-F735262F59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64518" y="5814285"/>
              <a:ext cx="4084082" cy="3901215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B46C3EBC-0376-FCA1-4417-2D0315B8B3F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961446" y="5806692"/>
              <a:ext cx="4319853" cy="4067600"/>
            </a:xfrm>
            <a:prstGeom prst="rect">
              <a:avLst/>
            </a:prstGeom>
          </p:spPr>
        </p:pic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5036E6B5-31B0-12AA-33C0-16FFDECF1770}"/>
                </a:ext>
              </a:extLst>
            </p:cNvPr>
            <p:cNvCxnSpPr>
              <a:cxnSpLocks/>
            </p:cNvCxnSpPr>
            <p:nvPr/>
          </p:nvCxnSpPr>
          <p:spPr>
            <a:xfrm>
              <a:off x="7924800" y="7841061"/>
              <a:ext cx="2667000" cy="0"/>
            </a:xfrm>
            <a:prstGeom prst="straightConnector1">
              <a:avLst/>
            </a:prstGeom>
            <a:ln w="57150">
              <a:solidFill>
                <a:schemeClr val="accent6">
                  <a:lumMod val="75000"/>
                </a:schemeClr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6913640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0D783F-D827-CD2A-A86F-F1A72E9BA5A1}"/>
              </a:ext>
            </a:extLst>
          </p:cNvPr>
          <p:cNvSpPr txBox="1"/>
          <p:nvPr/>
        </p:nvSpPr>
        <p:spPr>
          <a:xfrm>
            <a:off x="4305300" y="571500"/>
            <a:ext cx="9677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BA9BEC6-7D1F-E0B8-6A47-005042801A05}"/>
              </a:ext>
            </a:extLst>
          </p:cNvPr>
          <p:cNvSpPr/>
          <p:nvPr/>
        </p:nvSpPr>
        <p:spPr>
          <a:xfrm>
            <a:off x="723900" y="2069931"/>
            <a:ext cx="16840200" cy="2540169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vi-VN" sz="400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 hãy tạo một chương trình điều khiển nhân vật mèo vừa đi vừa vẽ hình tam giác, biết góc quay để vẽ tam giác là 120 độ.</a:t>
            </a:r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448B32-79DE-ACDC-4E93-798760278D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4762500"/>
            <a:ext cx="6400800" cy="5434951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023AEAE9-23C5-8EA0-A279-F9D8154A0A8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1277599" y="5092868"/>
            <a:ext cx="6715525" cy="5305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80031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10740" y="808015"/>
            <a:ext cx="16666519" cy="8670970"/>
            <a:chOff x="0" y="0"/>
            <a:chExt cx="4389536" cy="22837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89536" cy="2283712"/>
            </a:xfrm>
            <a:custGeom>
              <a:avLst/>
              <a:gdLst/>
              <a:ahLst/>
              <a:cxnLst/>
              <a:rect l="l" t="t" r="r" b="b"/>
              <a:pathLst>
                <a:path w="4389536" h="2283712">
                  <a:moveTo>
                    <a:pt x="23690" y="0"/>
                  </a:moveTo>
                  <a:lnTo>
                    <a:pt x="4365846" y="0"/>
                  </a:lnTo>
                  <a:cubicBezTo>
                    <a:pt x="4378929" y="0"/>
                    <a:pt x="4389536" y="10607"/>
                    <a:pt x="4389536" y="23690"/>
                  </a:cubicBezTo>
                  <a:lnTo>
                    <a:pt x="4389536" y="2260022"/>
                  </a:lnTo>
                  <a:cubicBezTo>
                    <a:pt x="4389536" y="2273106"/>
                    <a:pt x="4378929" y="2283712"/>
                    <a:pt x="4365846" y="2283712"/>
                  </a:cubicBezTo>
                  <a:lnTo>
                    <a:pt x="23690" y="2283712"/>
                  </a:lnTo>
                  <a:cubicBezTo>
                    <a:pt x="10607" y="2283712"/>
                    <a:pt x="0" y="2273106"/>
                    <a:pt x="0" y="2260022"/>
                  </a:cubicBezTo>
                  <a:lnTo>
                    <a:pt x="0" y="23690"/>
                  </a:lnTo>
                  <a:cubicBezTo>
                    <a:pt x="0" y="10607"/>
                    <a:pt x="10607" y="0"/>
                    <a:pt x="23690" y="0"/>
                  </a:cubicBezTo>
                  <a:close/>
                </a:path>
              </a:pathLst>
            </a:custGeom>
            <a:solidFill>
              <a:srgbClr val="FEFCDE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100FCDB-6D27-9846-983B-07194B3743EF}"/>
              </a:ext>
            </a:extLst>
          </p:cNvPr>
          <p:cNvGrpSpPr/>
          <p:nvPr/>
        </p:nvGrpSpPr>
        <p:grpSpPr>
          <a:xfrm>
            <a:off x="1752600" y="3260788"/>
            <a:ext cx="5666548" cy="5666450"/>
            <a:chOff x="1572452" y="3303477"/>
            <a:chExt cx="5666548" cy="5666450"/>
          </a:xfrm>
        </p:grpSpPr>
        <p:grpSp>
          <p:nvGrpSpPr>
            <p:cNvPr id="11" name="Group 11"/>
            <p:cNvGrpSpPr/>
            <p:nvPr/>
          </p:nvGrpSpPr>
          <p:grpSpPr>
            <a:xfrm>
              <a:off x="1572452" y="3695700"/>
              <a:ext cx="5666548" cy="5274227"/>
              <a:chOff x="0" y="0"/>
              <a:chExt cx="1149589" cy="1157537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1149589" cy="1157537"/>
              </a:xfrm>
              <a:custGeom>
                <a:avLst/>
                <a:gdLst/>
                <a:ahLst/>
                <a:cxnLst/>
                <a:rect l="l" t="t" r="r" b="b"/>
                <a:pathLst>
                  <a:path w="1149589" h="1157537">
                    <a:moveTo>
                      <a:pt x="90459" y="0"/>
                    </a:moveTo>
                    <a:lnTo>
                      <a:pt x="1059130" y="0"/>
                    </a:lnTo>
                    <a:cubicBezTo>
                      <a:pt x="1083121" y="0"/>
                      <a:pt x="1106130" y="9530"/>
                      <a:pt x="1123094" y="26495"/>
                    </a:cubicBezTo>
                    <a:cubicBezTo>
                      <a:pt x="1140058" y="43459"/>
                      <a:pt x="1149589" y="66468"/>
                      <a:pt x="1149589" y="90459"/>
                    </a:cubicBezTo>
                    <a:lnTo>
                      <a:pt x="1149589" y="1067078"/>
                    </a:lnTo>
                    <a:cubicBezTo>
                      <a:pt x="1149589" y="1117037"/>
                      <a:pt x="1109089" y="1157537"/>
                      <a:pt x="1059130" y="1157537"/>
                    </a:cubicBezTo>
                    <a:lnTo>
                      <a:pt x="90459" y="1157537"/>
                    </a:lnTo>
                    <a:cubicBezTo>
                      <a:pt x="66468" y="1157537"/>
                      <a:pt x="43459" y="1148006"/>
                      <a:pt x="26495" y="1131042"/>
                    </a:cubicBezTo>
                    <a:cubicBezTo>
                      <a:pt x="9530" y="1114078"/>
                      <a:pt x="0" y="1091069"/>
                      <a:pt x="0" y="1067078"/>
                    </a:cubicBezTo>
                    <a:lnTo>
                      <a:pt x="0" y="90459"/>
                    </a:lnTo>
                    <a:cubicBezTo>
                      <a:pt x="0" y="66468"/>
                      <a:pt x="9530" y="43459"/>
                      <a:pt x="26495" y="26495"/>
                    </a:cubicBezTo>
                    <a:cubicBezTo>
                      <a:pt x="43459" y="9530"/>
                      <a:pt x="66468" y="0"/>
                      <a:pt x="90459" y="0"/>
                    </a:cubicBezTo>
                    <a:close/>
                  </a:path>
                </a:pathLst>
              </a:custGeom>
              <a:solidFill>
                <a:srgbClr val="FCE29E"/>
              </a:solidFill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2193472" y="5011514"/>
              <a:ext cx="4188697" cy="265592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1" indent="0" algn="ctr">
                <a:lnSpc>
                  <a:spcPct val="150000"/>
                </a:lnSpc>
                <a:spcBef>
                  <a:spcPct val="0"/>
                </a:spcBef>
              </a:pPr>
              <a:r>
                <a:rPr lang="en-US" sz="4000">
                  <a:solidFill>
                    <a:srgbClr val="4E73B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Ôn tập lại nội dung bài học ngày hôm nay </a:t>
              </a:r>
              <a:endParaRPr lang="en-US" sz="4000" u="none">
                <a:solidFill>
                  <a:srgbClr val="4E73BB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3106121" y="3303477"/>
              <a:ext cx="2599209" cy="769765"/>
            </a:xfrm>
            <a:prstGeom prst="rect">
              <a:avLst/>
            </a:prstGeom>
          </p:spPr>
        </p:pic>
      </p:grpSp>
      <p:pic>
        <p:nvPicPr>
          <p:cNvPr id="21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89478">
            <a:off x="4330162" y="127218"/>
            <a:ext cx="1012440" cy="1226525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3193883">
            <a:off x="14100306" y="326287"/>
            <a:ext cx="1012440" cy="1226525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6347471">
            <a:off x="8785495" y="8589995"/>
            <a:ext cx="1146901" cy="1389418"/>
          </a:xfrm>
          <a:prstGeom prst="rect">
            <a:avLst/>
          </a:prstGeom>
        </p:spPr>
      </p:pic>
      <p:sp>
        <p:nvSpPr>
          <p:cNvPr id="25" name="TextBox 25"/>
          <p:cNvSpPr txBox="1"/>
          <p:nvPr/>
        </p:nvSpPr>
        <p:spPr>
          <a:xfrm>
            <a:off x="4353601" y="1670504"/>
            <a:ext cx="9580798" cy="884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46"/>
              </a:lnSpc>
            </a:pPr>
            <a:r>
              <a:rPr lang="en-US" sz="6000" b="1">
                <a:latin typeface="Arial" panose="020B0604020202020204" pitchFamily="34" charset="0"/>
                <a:cs typeface="Arial" panose="020B0604020202020204" pitchFamily="34" charset="0"/>
              </a:rPr>
              <a:t>HƯỚNG DẪN VỀ NHÀ 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C330906-1968-5DC0-89AC-42E9D256F1A8}"/>
              </a:ext>
            </a:extLst>
          </p:cNvPr>
          <p:cNvGrpSpPr/>
          <p:nvPr/>
        </p:nvGrpSpPr>
        <p:grpSpPr>
          <a:xfrm>
            <a:off x="10771582" y="3256301"/>
            <a:ext cx="5666548" cy="5666450"/>
            <a:chOff x="1572452" y="3303477"/>
            <a:chExt cx="5666548" cy="5666450"/>
          </a:xfrm>
        </p:grpSpPr>
        <p:grpSp>
          <p:nvGrpSpPr>
            <p:cNvPr id="33" name="Group 11">
              <a:extLst>
                <a:ext uri="{FF2B5EF4-FFF2-40B4-BE49-F238E27FC236}">
                  <a16:creationId xmlns:a16="http://schemas.microsoft.com/office/drawing/2014/main" id="{B5AD6DF7-80A6-DC54-CD20-5C70E7694F4A}"/>
                </a:ext>
              </a:extLst>
            </p:cNvPr>
            <p:cNvGrpSpPr/>
            <p:nvPr/>
          </p:nvGrpSpPr>
          <p:grpSpPr>
            <a:xfrm>
              <a:off x="1572452" y="3695700"/>
              <a:ext cx="5666548" cy="5274227"/>
              <a:chOff x="0" y="0"/>
              <a:chExt cx="1149589" cy="1157537"/>
            </a:xfrm>
          </p:grpSpPr>
          <p:sp>
            <p:nvSpPr>
              <p:cNvPr id="36" name="Freeform 12">
                <a:extLst>
                  <a:ext uri="{FF2B5EF4-FFF2-40B4-BE49-F238E27FC236}">
                    <a16:creationId xmlns:a16="http://schemas.microsoft.com/office/drawing/2014/main" id="{CBC1ED9D-65FD-660B-9BB4-486A81B162A6}"/>
                  </a:ext>
                </a:extLst>
              </p:cNvPr>
              <p:cNvSpPr/>
              <p:nvPr/>
            </p:nvSpPr>
            <p:spPr>
              <a:xfrm>
                <a:off x="0" y="0"/>
                <a:ext cx="1149589" cy="1157537"/>
              </a:xfrm>
              <a:custGeom>
                <a:avLst/>
                <a:gdLst/>
                <a:ahLst/>
                <a:cxnLst/>
                <a:rect l="l" t="t" r="r" b="b"/>
                <a:pathLst>
                  <a:path w="1149589" h="1157537">
                    <a:moveTo>
                      <a:pt x="90459" y="0"/>
                    </a:moveTo>
                    <a:lnTo>
                      <a:pt x="1059130" y="0"/>
                    </a:lnTo>
                    <a:cubicBezTo>
                      <a:pt x="1083121" y="0"/>
                      <a:pt x="1106130" y="9530"/>
                      <a:pt x="1123094" y="26495"/>
                    </a:cubicBezTo>
                    <a:cubicBezTo>
                      <a:pt x="1140058" y="43459"/>
                      <a:pt x="1149589" y="66468"/>
                      <a:pt x="1149589" y="90459"/>
                    </a:cubicBezTo>
                    <a:lnTo>
                      <a:pt x="1149589" y="1067078"/>
                    </a:lnTo>
                    <a:cubicBezTo>
                      <a:pt x="1149589" y="1117037"/>
                      <a:pt x="1109089" y="1157537"/>
                      <a:pt x="1059130" y="1157537"/>
                    </a:cubicBezTo>
                    <a:lnTo>
                      <a:pt x="90459" y="1157537"/>
                    </a:lnTo>
                    <a:cubicBezTo>
                      <a:pt x="66468" y="1157537"/>
                      <a:pt x="43459" y="1148006"/>
                      <a:pt x="26495" y="1131042"/>
                    </a:cubicBezTo>
                    <a:cubicBezTo>
                      <a:pt x="9530" y="1114078"/>
                      <a:pt x="0" y="1091069"/>
                      <a:pt x="0" y="1067078"/>
                    </a:cubicBezTo>
                    <a:lnTo>
                      <a:pt x="0" y="90459"/>
                    </a:lnTo>
                    <a:cubicBezTo>
                      <a:pt x="0" y="66468"/>
                      <a:pt x="9530" y="43459"/>
                      <a:pt x="26495" y="26495"/>
                    </a:cubicBezTo>
                    <a:cubicBezTo>
                      <a:pt x="43459" y="9530"/>
                      <a:pt x="66468" y="0"/>
                      <a:pt x="90459" y="0"/>
                    </a:cubicBezTo>
                    <a:close/>
                  </a:path>
                </a:pathLst>
              </a:custGeom>
              <a:solidFill>
                <a:srgbClr val="FCE29E"/>
              </a:solidFill>
            </p:spPr>
          </p:sp>
          <p:sp>
            <p:nvSpPr>
              <p:cNvPr id="37" name="TextBox 13">
                <a:extLst>
                  <a:ext uri="{FF2B5EF4-FFF2-40B4-BE49-F238E27FC236}">
                    <a16:creationId xmlns:a16="http://schemas.microsoft.com/office/drawing/2014/main" id="{A35DD748-698D-9444-3E34-7F7F2D2535D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34" name="TextBox 14">
              <a:extLst>
                <a:ext uri="{FF2B5EF4-FFF2-40B4-BE49-F238E27FC236}">
                  <a16:creationId xmlns:a16="http://schemas.microsoft.com/office/drawing/2014/main" id="{25487821-65F7-DE16-2E87-2E8D635C8120}"/>
                </a:ext>
              </a:extLst>
            </p:cNvPr>
            <p:cNvSpPr txBox="1"/>
            <p:nvPr/>
          </p:nvSpPr>
          <p:spPr>
            <a:xfrm>
              <a:off x="2096199" y="4567424"/>
              <a:ext cx="4619051" cy="357925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1" indent="0" algn="ctr">
                <a:lnSpc>
                  <a:spcPct val="150000"/>
                </a:lnSpc>
                <a:spcBef>
                  <a:spcPct val="0"/>
                </a:spcBef>
              </a:pPr>
              <a:r>
                <a:rPr lang="en-US" sz="4000">
                  <a:solidFill>
                    <a:srgbClr val="4E73B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Chuẩn bị </a:t>
              </a:r>
              <a:r>
                <a:rPr lang="en-US" sz="4000" b="1">
                  <a:solidFill>
                    <a:srgbClr val="4E73B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 15. Tạo chương trình máy tính để diễn tả ý tưởng </a:t>
              </a:r>
              <a:endParaRPr lang="en-US" sz="4000" b="1" u="none">
                <a:solidFill>
                  <a:srgbClr val="4E73BB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5" name="Picture 15">
              <a:extLst>
                <a:ext uri="{FF2B5EF4-FFF2-40B4-BE49-F238E27FC236}">
                  <a16:creationId xmlns:a16="http://schemas.microsoft.com/office/drawing/2014/main" id="{D0AD6EE1-158A-0C8E-A99D-68581C0899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3106121" y="3303477"/>
              <a:ext cx="2599209" cy="7697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9497871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1AAF7571-20A8-A6AA-5B32-0F5AAB6FB734}"/>
              </a:ext>
            </a:extLst>
          </p:cNvPr>
          <p:cNvGrpSpPr/>
          <p:nvPr/>
        </p:nvGrpSpPr>
        <p:grpSpPr>
          <a:xfrm>
            <a:off x="854353" y="2609672"/>
            <a:ext cx="16208937" cy="8840385"/>
            <a:chOff x="4341703" y="2008037"/>
            <a:chExt cx="10084700" cy="2250538"/>
          </a:xfrm>
        </p:grpSpPr>
        <p:grpSp>
          <p:nvGrpSpPr>
            <p:cNvPr id="2" name="Group 2"/>
            <p:cNvGrpSpPr/>
            <p:nvPr/>
          </p:nvGrpSpPr>
          <p:grpSpPr>
            <a:xfrm>
              <a:off x="4341703" y="2008037"/>
              <a:ext cx="10084700" cy="2250538"/>
              <a:chOff x="0" y="-47625"/>
              <a:chExt cx="2656052" cy="860425"/>
            </a:xfrm>
          </p:grpSpPr>
          <p:sp>
            <p:nvSpPr>
              <p:cNvPr id="3" name="Freeform 3"/>
              <p:cNvSpPr/>
              <p:nvPr/>
            </p:nvSpPr>
            <p:spPr>
              <a:xfrm>
                <a:off x="45547" y="32577"/>
                <a:ext cx="2610505" cy="408938"/>
              </a:xfrm>
              <a:custGeom>
                <a:avLst/>
                <a:gdLst/>
                <a:ahLst/>
                <a:cxnLst/>
                <a:rect l="l" t="t" r="r" b="b"/>
                <a:pathLst>
                  <a:path w="2610505" h="597602">
                    <a:moveTo>
                      <a:pt x="39835" y="0"/>
                    </a:moveTo>
                    <a:lnTo>
                      <a:pt x="2570670" y="0"/>
                    </a:lnTo>
                    <a:cubicBezTo>
                      <a:pt x="2592671" y="0"/>
                      <a:pt x="2610505" y="17835"/>
                      <a:pt x="2610505" y="39835"/>
                    </a:cubicBezTo>
                    <a:lnTo>
                      <a:pt x="2610505" y="557767"/>
                    </a:lnTo>
                    <a:cubicBezTo>
                      <a:pt x="2610505" y="568332"/>
                      <a:pt x="2606309" y="578464"/>
                      <a:pt x="2598838" y="585935"/>
                    </a:cubicBezTo>
                    <a:cubicBezTo>
                      <a:pt x="2591367" y="593405"/>
                      <a:pt x="2581235" y="597602"/>
                      <a:pt x="2570670" y="597602"/>
                    </a:cubicBezTo>
                    <a:lnTo>
                      <a:pt x="39835" y="597602"/>
                    </a:lnTo>
                    <a:cubicBezTo>
                      <a:pt x="29270" y="597602"/>
                      <a:pt x="19138" y="593405"/>
                      <a:pt x="11667" y="585935"/>
                    </a:cubicBezTo>
                    <a:cubicBezTo>
                      <a:pt x="4197" y="578464"/>
                      <a:pt x="0" y="568332"/>
                      <a:pt x="0" y="557767"/>
                    </a:cubicBezTo>
                    <a:lnTo>
                      <a:pt x="0" y="39835"/>
                    </a:lnTo>
                    <a:cubicBezTo>
                      <a:pt x="0" y="29270"/>
                      <a:pt x="4197" y="19138"/>
                      <a:pt x="11667" y="11667"/>
                    </a:cubicBezTo>
                    <a:cubicBezTo>
                      <a:pt x="19138" y="4197"/>
                      <a:pt x="29270" y="0"/>
                      <a:pt x="39835" y="0"/>
                    </a:cubicBezTo>
                    <a:close/>
                  </a:path>
                </a:pathLst>
              </a:custGeom>
              <a:solidFill>
                <a:srgbClr val="FEFCDE"/>
              </a:solidFill>
            </p:spPr>
          </p:sp>
          <p:sp>
            <p:nvSpPr>
              <p:cNvPr id="4" name="TextBox 4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35" name="TextBox 35"/>
            <p:cNvSpPr txBox="1"/>
            <p:nvPr/>
          </p:nvSpPr>
          <p:spPr>
            <a:xfrm>
              <a:off x="4890808" y="2346396"/>
              <a:ext cx="8986491" cy="79393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7200" b="1">
                  <a:solidFill>
                    <a:srgbClr val="4E73B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CẢM ƠN CÁC EM ĐÃ CHÚ Ý LẮNG NGHE BÀI GIẢNG!</a:t>
              </a:r>
            </a:p>
          </p:txBody>
        </p:sp>
      </p:grpSp>
      <p:pic>
        <p:nvPicPr>
          <p:cNvPr id="27" name="Picture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764801" flipH="1">
            <a:off x="11211413" y="521383"/>
            <a:ext cx="7206606" cy="1716482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637797">
            <a:off x="-70627" y="521383"/>
            <a:ext cx="7206606" cy="1716482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3967180">
            <a:off x="9667293" y="570535"/>
            <a:ext cx="1004512" cy="809089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5400000">
            <a:off x="1880121" y="-198156"/>
            <a:ext cx="1004512" cy="809089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290204">
            <a:off x="1395479" y="2965341"/>
            <a:ext cx="1261618" cy="1016176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04177">
            <a:off x="16591806" y="3076718"/>
            <a:ext cx="1261618" cy="1016176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562968">
            <a:off x="1110044" y="7072257"/>
            <a:ext cx="767339" cy="2482567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889239">
            <a:off x="16651189" y="7166992"/>
            <a:ext cx="767339" cy="2482567"/>
          </a:xfrm>
          <a:prstGeom prst="rect">
            <a:avLst/>
          </a:prstGeom>
        </p:spPr>
      </p:pic>
      <p:pic>
        <p:nvPicPr>
          <p:cNvPr id="39" name="Picture 7">
            <a:extLst>
              <a:ext uri="{FF2B5EF4-FFF2-40B4-BE49-F238E27FC236}">
                <a16:creationId xmlns:a16="http://schemas.microsoft.com/office/drawing/2014/main" id="{D1D37701-E516-6DC4-2095-1DC8B211C9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660633">
            <a:off x="133639" y="7235109"/>
            <a:ext cx="3512465" cy="2708989"/>
          </a:xfrm>
          <a:prstGeom prst="rect">
            <a:avLst/>
          </a:prstGeom>
        </p:spPr>
      </p:pic>
      <p:pic>
        <p:nvPicPr>
          <p:cNvPr id="40" name="Picture 5">
            <a:extLst>
              <a:ext uri="{FF2B5EF4-FFF2-40B4-BE49-F238E27FC236}">
                <a16:creationId xmlns:a16="http://schemas.microsoft.com/office/drawing/2014/main" id="{92CEEB46-309B-6CDF-799A-9850A766C56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20303227">
            <a:off x="13607688" y="842022"/>
            <a:ext cx="3175600" cy="2782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04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56701" y="1433717"/>
            <a:ext cx="13574598" cy="7419566"/>
            <a:chOff x="0" y="0"/>
            <a:chExt cx="3575203" cy="195412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575203" cy="1954124"/>
            </a:xfrm>
            <a:custGeom>
              <a:avLst/>
              <a:gdLst/>
              <a:ahLst/>
              <a:cxnLst/>
              <a:rect l="l" t="t" r="r" b="b"/>
              <a:pathLst>
                <a:path w="3575203" h="1954124">
                  <a:moveTo>
                    <a:pt x="29087" y="0"/>
                  </a:moveTo>
                  <a:lnTo>
                    <a:pt x="3546116" y="0"/>
                  </a:lnTo>
                  <a:cubicBezTo>
                    <a:pt x="3553830" y="0"/>
                    <a:pt x="3561229" y="3064"/>
                    <a:pt x="3566683" y="8519"/>
                  </a:cubicBezTo>
                  <a:cubicBezTo>
                    <a:pt x="3572138" y="13974"/>
                    <a:pt x="3575203" y="21372"/>
                    <a:pt x="3575203" y="29087"/>
                  </a:cubicBezTo>
                  <a:lnTo>
                    <a:pt x="3575203" y="1925038"/>
                  </a:lnTo>
                  <a:cubicBezTo>
                    <a:pt x="3575203" y="1941102"/>
                    <a:pt x="3562180" y="1954124"/>
                    <a:pt x="3546116" y="1954124"/>
                  </a:cubicBezTo>
                  <a:lnTo>
                    <a:pt x="29087" y="1954124"/>
                  </a:lnTo>
                  <a:cubicBezTo>
                    <a:pt x="13022" y="1954124"/>
                    <a:pt x="0" y="1941102"/>
                    <a:pt x="0" y="1925038"/>
                  </a:cubicBezTo>
                  <a:lnTo>
                    <a:pt x="0" y="29087"/>
                  </a:lnTo>
                  <a:cubicBezTo>
                    <a:pt x="0" y="13022"/>
                    <a:pt x="13022" y="0"/>
                    <a:pt x="29087" y="0"/>
                  </a:cubicBezTo>
                  <a:close/>
                </a:path>
              </a:pathLst>
            </a:custGeom>
            <a:solidFill>
              <a:srgbClr val="F7E1F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869912" y="2688781"/>
            <a:ext cx="14548178" cy="48070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7200" b="1" spc="240">
                <a:solidFill>
                  <a:srgbClr val="4E73BB"/>
                </a:solidFill>
              </a:rPr>
              <a:t>BÀI 14. KHÁM PHÁ </a:t>
            </a:r>
            <a:endParaRPr lang="en-US" sz="7200" b="1" spc="240">
              <a:solidFill>
                <a:srgbClr val="4E73BB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vi-VN" sz="7200" b="1" spc="240">
                <a:solidFill>
                  <a:srgbClr val="4E73BB"/>
                </a:solidFill>
              </a:rPr>
              <a:t>MÔI TRƯỜNG LẬP TRÌNH TRỰC QUAN</a:t>
            </a:r>
            <a:endParaRPr lang="en-US" sz="7200" b="1" spc="240">
              <a:solidFill>
                <a:srgbClr val="4E73BB"/>
              </a:solidFill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629614">
            <a:off x="-227920" y="325188"/>
            <a:ext cx="8221315" cy="195816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713378" flipH="1">
            <a:off x="10107308" y="325188"/>
            <a:ext cx="8221315" cy="195816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167008" y="3109258"/>
            <a:ext cx="1576707" cy="133303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3450577">
            <a:off x="11254574" y="8333240"/>
            <a:ext cx="1708893" cy="144479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7977813">
            <a:off x="120179" y="3381796"/>
            <a:ext cx="1944611" cy="164408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549370">
            <a:off x="4781256" y="8822050"/>
            <a:ext cx="1294662" cy="1094578"/>
          </a:xfrm>
          <a:prstGeom prst="rect">
            <a:avLst/>
          </a:prstGeom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082B5C5D-CEC3-ADAA-E7CB-04D75B09B0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83683" y="7079726"/>
            <a:ext cx="3274618" cy="2918504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462B23CB-ADCC-D8FA-3CBF-FB48FA610D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3239971" y="7497509"/>
            <a:ext cx="4363876" cy="2351038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5800" y="414793"/>
            <a:ext cx="12277077" cy="9546580"/>
            <a:chOff x="0" y="0"/>
            <a:chExt cx="3233469" cy="213075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233469" cy="2130752"/>
            </a:xfrm>
            <a:custGeom>
              <a:avLst/>
              <a:gdLst/>
              <a:ahLst/>
              <a:cxnLst/>
              <a:rect l="l" t="t" r="r" b="b"/>
              <a:pathLst>
                <a:path w="3233469" h="2130752">
                  <a:moveTo>
                    <a:pt x="32161" y="0"/>
                  </a:moveTo>
                  <a:lnTo>
                    <a:pt x="3201308" y="0"/>
                  </a:lnTo>
                  <a:cubicBezTo>
                    <a:pt x="3209838" y="0"/>
                    <a:pt x="3218018" y="3388"/>
                    <a:pt x="3224049" y="9420"/>
                  </a:cubicBezTo>
                  <a:cubicBezTo>
                    <a:pt x="3230081" y="15451"/>
                    <a:pt x="3233469" y="23631"/>
                    <a:pt x="3233469" y="32161"/>
                  </a:cubicBezTo>
                  <a:lnTo>
                    <a:pt x="3233469" y="2098591"/>
                  </a:lnTo>
                  <a:cubicBezTo>
                    <a:pt x="3233469" y="2107120"/>
                    <a:pt x="3230081" y="2115301"/>
                    <a:pt x="3224049" y="2121332"/>
                  </a:cubicBezTo>
                  <a:cubicBezTo>
                    <a:pt x="3218018" y="2127363"/>
                    <a:pt x="3209838" y="2130752"/>
                    <a:pt x="3201308" y="2130752"/>
                  </a:cubicBezTo>
                  <a:lnTo>
                    <a:pt x="32161" y="2130752"/>
                  </a:lnTo>
                  <a:cubicBezTo>
                    <a:pt x="23631" y="2130752"/>
                    <a:pt x="15451" y="2127363"/>
                    <a:pt x="9420" y="2121332"/>
                  </a:cubicBezTo>
                  <a:cubicBezTo>
                    <a:pt x="3388" y="2115301"/>
                    <a:pt x="0" y="2107120"/>
                    <a:pt x="0" y="2098591"/>
                  </a:cubicBezTo>
                  <a:lnTo>
                    <a:pt x="0" y="32161"/>
                  </a:lnTo>
                  <a:cubicBezTo>
                    <a:pt x="0" y="23631"/>
                    <a:pt x="3388" y="15451"/>
                    <a:pt x="9420" y="9420"/>
                  </a:cubicBezTo>
                  <a:cubicBezTo>
                    <a:pt x="15451" y="3388"/>
                    <a:pt x="23631" y="0"/>
                    <a:pt x="32161" y="0"/>
                  </a:cubicBezTo>
                  <a:close/>
                </a:path>
              </a:pathLst>
            </a:custGeom>
            <a:solidFill>
              <a:srgbClr val="FEFCDE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527759" flipH="1">
            <a:off x="605221" y="8481084"/>
            <a:ext cx="1634531" cy="72876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361548" flipH="1">
            <a:off x="9875515" y="8788436"/>
            <a:ext cx="1634531" cy="72876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3683331" flipH="1">
            <a:off x="47364" y="6132557"/>
            <a:ext cx="1634531" cy="72876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751895" flipH="1">
            <a:off x="10534914" y="667673"/>
            <a:ext cx="7959098" cy="1895713"/>
          </a:xfrm>
          <a:prstGeom prst="rect">
            <a:avLst/>
          </a:prstGeom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8DF9FE44-D795-A5FE-9B93-35018F228DC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40338"/>
          <a:stretch/>
        </p:blipFill>
        <p:spPr>
          <a:xfrm>
            <a:off x="12962877" y="5905500"/>
            <a:ext cx="3733800" cy="41148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88C1215-E279-0C5D-DFC6-91CC05491139}"/>
              </a:ext>
            </a:extLst>
          </p:cNvPr>
          <p:cNvSpPr txBox="1"/>
          <p:nvPr/>
        </p:nvSpPr>
        <p:spPr>
          <a:xfrm>
            <a:off x="1828800" y="2084350"/>
            <a:ext cx="98551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>
                <a:solidFill>
                  <a:srgbClr val="8B92C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 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236B041-FD45-3501-DBA4-B0C9BD53BEBC}"/>
              </a:ext>
            </a:extLst>
          </p:cNvPr>
          <p:cNvGrpSpPr/>
          <p:nvPr/>
        </p:nvGrpSpPr>
        <p:grpSpPr>
          <a:xfrm>
            <a:off x="1980344" y="4049022"/>
            <a:ext cx="8779238" cy="1115714"/>
            <a:chOff x="1338924" y="3307827"/>
            <a:chExt cx="8779238" cy="111571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E3FD015-8FED-27B2-D1C3-268B04D4A3CF}"/>
                </a:ext>
              </a:extLst>
            </p:cNvPr>
            <p:cNvSpPr/>
            <p:nvPr/>
          </p:nvSpPr>
          <p:spPr>
            <a:xfrm>
              <a:off x="1338924" y="3307827"/>
              <a:ext cx="1115714" cy="1115714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5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022F159-6876-CADE-CBC0-6B2DE197ADF3}"/>
                </a:ext>
              </a:extLst>
            </p:cNvPr>
            <p:cNvSpPr txBox="1"/>
            <p:nvPr/>
          </p:nvSpPr>
          <p:spPr>
            <a:xfrm>
              <a:off x="3107762" y="3511741"/>
              <a:ext cx="70104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>
                  <a:latin typeface="Arial" panose="020B0604020202020204" pitchFamily="34" charset="0"/>
                  <a:cs typeface="Arial" panose="020B0604020202020204" pitchFamily="34" charset="0"/>
                </a:rPr>
                <a:t>Lệnh và nhóm lệnh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D7F9D7D-2F79-F14E-2194-8AA433FAFAD5}"/>
              </a:ext>
            </a:extLst>
          </p:cNvPr>
          <p:cNvGrpSpPr/>
          <p:nvPr/>
        </p:nvGrpSpPr>
        <p:grpSpPr>
          <a:xfrm>
            <a:off x="1980344" y="6249278"/>
            <a:ext cx="8779238" cy="1824923"/>
            <a:chOff x="1338924" y="2880032"/>
            <a:chExt cx="8779238" cy="1824923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CA25550-083F-35EA-0784-FEE9C77B3915}"/>
                </a:ext>
              </a:extLst>
            </p:cNvPr>
            <p:cNvSpPr/>
            <p:nvPr/>
          </p:nvSpPr>
          <p:spPr>
            <a:xfrm>
              <a:off x="1338924" y="3307827"/>
              <a:ext cx="1115714" cy="1115714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5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2E16655-84C7-2FD3-46B9-5D315A07822A}"/>
                </a:ext>
              </a:extLst>
            </p:cNvPr>
            <p:cNvSpPr txBox="1"/>
            <p:nvPr/>
          </p:nvSpPr>
          <p:spPr>
            <a:xfrm>
              <a:off x="3107762" y="2880032"/>
              <a:ext cx="7010400" cy="18249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4000" b="1">
                  <a:latin typeface="Arial" panose="020B0604020202020204" pitchFamily="34" charset="0"/>
                  <a:cs typeface="Arial" panose="020B0604020202020204" pitchFamily="34" charset="0"/>
                </a:rPr>
                <a:t>Thực hành một số thao tác cơ bản </a:t>
              </a: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44840" y="1183298"/>
            <a:ext cx="16598319" cy="7414099"/>
            <a:chOff x="0" y="0"/>
            <a:chExt cx="2918789" cy="22998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918789" cy="2299838"/>
            </a:xfrm>
            <a:custGeom>
              <a:avLst/>
              <a:gdLst/>
              <a:ahLst/>
              <a:cxnLst/>
              <a:rect l="l" t="t" r="r" b="b"/>
              <a:pathLst>
                <a:path w="2918789" h="2299838">
                  <a:moveTo>
                    <a:pt x="35628" y="0"/>
                  </a:moveTo>
                  <a:lnTo>
                    <a:pt x="2883162" y="0"/>
                  </a:lnTo>
                  <a:cubicBezTo>
                    <a:pt x="2902838" y="0"/>
                    <a:pt x="2918789" y="15951"/>
                    <a:pt x="2918789" y="35628"/>
                  </a:cubicBezTo>
                  <a:lnTo>
                    <a:pt x="2918789" y="2264211"/>
                  </a:lnTo>
                  <a:cubicBezTo>
                    <a:pt x="2918789" y="2273660"/>
                    <a:pt x="2915036" y="2282722"/>
                    <a:pt x="2908354" y="2289403"/>
                  </a:cubicBezTo>
                  <a:cubicBezTo>
                    <a:pt x="2901673" y="2296085"/>
                    <a:pt x="2892611" y="2299838"/>
                    <a:pt x="2883162" y="2299838"/>
                  </a:cubicBezTo>
                  <a:lnTo>
                    <a:pt x="35628" y="2299838"/>
                  </a:lnTo>
                  <a:cubicBezTo>
                    <a:pt x="15951" y="2299838"/>
                    <a:pt x="0" y="2283887"/>
                    <a:pt x="0" y="2264211"/>
                  </a:cubicBezTo>
                  <a:lnTo>
                    <a:pt x="0" y="35628"/>
                  </a:lnTo>
                  <a:cubicBezTo>
                    <a:pt x="0" y="15951"/>
                    <a:pt x="15951" y="0"/>
                    <a:pt x="35628" y="0"/>
                  </a:cubicBezTo>
                  <a:close/>
                </a:path>
              </a:pathLst>
            </a:custGeom>
            <a:solidFill>
              <a:srgbClr val="FEFCDE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8720270">
            <a:off x="16461032" y="-984250"/>
            <a:ext cx="1596536" cy="3801277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904802" y="3346110"/>
            <a:ext cx="14478394" cy="3032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000" b="1">
                <a:solidFill>
                  <a:srgbClr val="688BC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 1. </a:t>
            </a:r>
          </a:p>
          <a:p>
            <a:pPr algn="ctr">
              <a:lnSpc>
                <a:spcPct val="150000"/>
              </a:lnSpc>
            </a:pPr>
            <a:r>
              <a:rPr lang="en-US" sz="7000" b="1">
                <a:solidFill>
                  <a:srgbClr val="688BC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LỆNH VÀ NHÓM LỆNH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369440">
            <a:off x="145970" y="337100"/>
            <a:ext cx="2508824" cy="223513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74891">
            <a:off x="15100221" y="7667175"/>
            <a:ext cx="2613612" cy="232849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20511">
            <a:off x="8649140" y="656826"/>
            <a:ext cx="1962345" cy="1748271"/>
          </a:xfrm>
          <a:prstGeom prst="rect">
            <a:avLst/>
          </a:prstGeom>
        </p:spPr>
      </p:pic>
      <p:pic>
        <p:nvPicPr>
          <p:cNvPr id="14" name="Picture 5">
            <a:extLst>
              <a:ext uri="{FF2B5EF4-FFF2-40B4-BE49-F238E27FC236}">
                <a16:creationId xmlns:a16="http://schemas.microsoft.com/office/drawing/2014/main" id="{E3F69FCA-0AAC-A531-FA08-F84D6C287C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28600" y="6651677"/>
            <a:ext cx="3886200" cy="3405283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838200" y="647700"/>
            <a:ext cx="16611600" cy="8991599"/>
          </a:xfrm>
          <a:custGeom>
            <a:avLst/>
            <a:gdLst/>
            <a:ahLst/>
            <a:cxnLst/>
            <a:rect l="l" t="t" r="r" b="b"/>
            <a:pathLst>
              <a:path w="3233469" h="2130752">
                <a:moveTo>
                  <a:pt x="32161" y="0"/>
                </a:moveTo>
                <a:lnTo>
                  <a:pt x="3201308" y="0"/>
                </a:lnTo>
                <a:cubicBezTo>
                  <a:pt x="3209838" y="0"/>
                  <a:pt x="3218018" y="3388"/>
                  <a:pt x="3224049" y="9420"/>
                </a:cubicBezTo>
                <a:cubicBezTo>
                  <a:pt x="3230081" y="15451"/>
                  <a:pt x="3233469" y="23631"/>
                  <a:pt x="3233469" y="32161"/>
                </a:cubicBezTo>
                <a:lnTo>
                  <a:pt x="3233469" y="2098591"/>
                </a:lnTo>
                <a:cubicBezTo>
                  <a:pt x="3233469" y="2107120"/>
                  <a:pt x="3230081" y="2115301"/>
                  <a:pt x="3224049" y="2121332"/>
                </a:cubicBezTo>
                <a:cubicBezTo>
                  <a:pt x="3218018" y="2127363"/>
                  <a:pt x="3209838" y="2130752"/>
                  <a:pt x="3201308" y="2130752"/>
                </a:cubicBezTo>
                <a:lnTo>
                  <a:pt x="32161" y="2130752"/>
                </a:lnTo>
                <a:cubicBezTo>
                  <a:pt x="23631" y="2130752"/>
                  <a:pt x="15451" y="2127363"/>
                  <a:pt x="9420" y="2121332"/>
                </a:cubicBezTo>
                <a:cubicBezTo>
                  <a:pt x="3388" y="2115301"/>
                  <a:pt x="0" y="2107120"/>
                  <a:pt x="0" y="2098591"/>
                </a:cubicBezTo>
                <a:lnTo>
                  <a:pt x="0" y="32161"/>
                </a:lnTo>
                <a:cubicBezTo>
                  <a:pt x="0" y="23631"/>
                  <a:pt x="3388" y="15451"/>
                  <a:pt x="9420" y="9420"/>
                </a:cubicBezTo>
                <a:cubicBezTo>
                  <a:pt x="15451" y="3388"/>
                  <a:pt x="23631" y="0"/>
                  <a:pt x="3216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4664B2-8C0F-DBD4-FE02-0B857F586681}"/>
              </a:ext>
            </a:extLst>
          </p:cNvPr>
          <p:cNvSpPr txBox="1"/>
          <p:nvPr/>
        </p:nvSpPr>
        <p:spPr>
          <a:xfrm>
            <a:off x="2247900" y="725870"/>
            <a:ext cx="137922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 1. </a:t>
            </a:r>
            <a:r>
              <a:rPr lang="vi-VN" sz="4500" b="1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Nhận biết các lệnh trong nhóm lệnh</a:t>
            </a:r>
            <a:endParaRPr lang="en-US" sz="4500" b="1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D92716-6636-72A8-6FCF-7449C353A2B7}"/>
              </a:ext>
            </a:extLst>
          </p:cNvPr>
          <p:cNvSpPr txBox="1"/>
          <p:nvPr/>
        </p:nvSpPr>
        <p:spPr>
          <a:xfrm>
            <a:off x="7441442" y="2628900"/>
            <a:ext cx="868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 LUẬN NHÓM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06C433-583E-3E2D-56E4-6D3540DB872A}"/>
              </a:ext>
            </a:extLst>
          </p:cNvPr>
          <p:cNvSpPr txBox="1"/>
          <p:nvPr/>
        </p:nvSpPr>
        <p:spPr>
          <a:xfrm>
            <a:off x="6793742" y="3619500"/>
            <a:ext cx="9982200" cy="4157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indent="-5715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vi-VN" sz="36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Quan sát màn hình của Scratch, em có thể nhìn thấy những nhóm lệnh nào? </a:t>
            </a:r>
            <a:endParaRPr lang="en-US" sz="36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marR="0" indent="-5715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vi-VN" sz="36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Hãy nhận xét màu sắc của nhóm lệnh "</a:t>
            </a:r>
            <a:r>
              <a:rPr lang="vi-VN" sz="3600" b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Chuyển động</a:t>
            </a:r>
            <a:r>
              <a:rPr lang="vi-VN" sz="36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" và màu sắc của các lệnh trong nhóm đó.</a:t>
            </a:r>
            <a:endParaRPr lang="en-US" sz="36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8C4D65E-1F37-173D-8CF9-3A2ADE0326E2}"/>
              </a:ext>
            </a:extLst>
          </p:cNvPr>
          <p:cNvGrpSpPr/>
          <p:nvPr/>
        </p:nvGrpSpPr>
        <p:grpSpPr>
          <a:xfrm>
            <a:off x="1084713" y="1625432"/>
            <a:ext cx="5468487" cy="7935698"/>
            <a:chOff x="1084713" y="1625432"/>
            <a:chExt cx="5468487" cy="793569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CB0A04F-460B-0DE1-78B1-5F3D90C516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90684" y="1703601"/>
              <a:ext cx="5462516" cy="7857529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76F5372-10C6-297A-64FA-C57DDB77BC71}"/>
                </a:ext>
              </a:extLst>
            </p:cNvPr>
            <p:cNvSpPr/>
            <p:nvPr/>
          </p:nvSpPr>
          <p:spPr>
            <a:xfrm>
              <a:off x="1084713" y="1625432"/>
              <a:ext cx="1163187" cy="1211265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531377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838200" y="647700"/>
            <a:ext cx="16611600" cy="8991599"/>
          </a:xfrm>
          <a:custGeom>
            <a:avLst/>
            <a:gdLst/>
            <a:ahLst/>
            <a:cxnLst/>
            <a:rect l="l" t="t" r="r" b="b"/>
            <a:pathLst>
              <a:path w="3233469" h="2130752">
                <a:moveTo>
                  <a:pt x="32161" y="0"/>
                </a:moveTo>
                <a:lnTo>
                  <a:pt x="3201308" y="0"/>
                </a:lnTo>
                <a:cubicBezTo>
                  <a:pt x="3209838" y="0"/>
                  <a:pt x="3218018" y="3388"/>
                  <a:pt x="3224049" y="9420"/>
                </a:cubicBezTo>
                <a:cubicBezTo>
                  <a:pt x="3230081" y="15451"/>
                  <a:pt x="3233469" y="23631"/>
                  <a:pt x="3233469" y="32161"/>
                </a:cubicBezTo>
                <a:lnTo>
                  <a:pt x="3233469" y="2098591"/>
                </a:lnTo>
                <a:cubicBezTo>
                  <a:pt x="3233469" y="2107120"/>
                  <a:pt x="3230081" y="2115301"/>
                  <a:pt x="3224049" y="2121332"/>
                </a:cubicBezTo>
                <a:cubicBezTo>
                  <a:pt x="3218018" y="2127363"/>
                  <a:pt x="3209838" y="2130752"/>
                  <a:pt x="3201308" y="2130752"/>
                </a:cubicBezTo>
                <a:lnTo>
                  <a:pt x="32161" y="2130752"/>
                </a:lnTo>
                <a:cubicBezTo>
                  <a:pt x="23631" y="2130752"/>
                  <a:pt x="15451" y="2127363"/>
                  <a:pt x="9420" y="2121332"/>
                </a:cubicBezTo>
                <a:cubicBezTo>
                  <a:pt x="3388" y="2115301"/>
                  <a:pt x="0" y="2107120"/>
                  <a:pt x="0" y="2098591"/>
                </a:cubicBezTo>
                <a:lnTo>
                  <a:pt x="0" y="32161"/>
                </a:lnTo>
                <a:cubicBezTo>
                  <a:pt x="0" y="23631"/>
                  <a:pt x="3388" y="15451"/>
                  <a:pt x="9420" y="9420"/>
                </a:cubicBezTo>
                <a:cubicBezTo>
                  <a:pt x="15451" y="3388"/>
                  <a:pt x="23631" y="0"/>
                  <a:pt x="3216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D3F3A4F-C4D1-439F-B091-2AAADC146D93}"/>
              </a:ext>
            </a:extLst>
          </p:cNvPr>
          <p:cNvGrpSpPr/>
          <p:nvPr/>
        </p:nvGrpSpPr>
        <p:grpSpPr>
          <a:xfrm>
            <a:off x="1295400" y="1175650"/>
            <a:ext cx="5468487" cy="7935698"/>
            <a:chOff x="1084713" y="1625432"/>
            <a:chExt cx="5468487" cy="793569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4CDA8FE-69E6-2C86-E115-D69C8CE6E7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90684" y="1703601"/>
              <a:ext cx="5462516" cy="7857529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98656E1-9F71-5A1A-2A9F-191E0443854F}"/>
                </a:ext>
              </a:extLst>
            </p:cNvPr>
            <p:cNvSpPr/>
            <p:nvPr/>
          </p:nvSpPr>
          <p:spPr>
            <a:xfrm>
              <a:off x="1084713" y="1625432"/>
              <a:ext cx="1163187" cy="1211265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D1C4564B-D299-3EF8-35C8-DA054962E685}"/>
              </a:ext>
            </a:extLst>
          </p:cNvPr>
          <p:cNvSpPr txBox="1"/>
          <p:nvPr/>
        </p:nvSpPr>
        <p:spPr>
          <a:xfrm>
            <a:off x="8915400" y="899876"/>
            <a:ext cx="7467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 NHÓM LỆNH 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7712856-F43E-CE7E-0E4C-BD5D91090C77}"/>
              </a:ext>
            </a:extLst>
          </p:cNvPr>
          <p:cNvSpPr/>
          <p:nvPr/>
        </p:nvSpPr>
        <p:spPr>
          <a:xfrm>
            <a:off x="7992043" y="2095500"/>
            <a:ext cx="4114800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Chuyển động 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978DDF5-DA14-1FB7-442E-B3F4DFB98053}"/>
              </a:ext>
            </a:extLst>
          </p:cNvPr>
          <p:cNvSpPr/>
          <p:nvPr/>
        </p:nvSpPr>
        <p:spPr>
          <a:xfrm>
            <a:off x="7992043" y="3346713"/>
            <a:ext cx="4114800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Hiển thị 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8644C8F-E7DF-DBD7-0298-240B8633F58C}"/>
              </a:ext>
            </a:extLst>
          </p:cNvPr>
          <p:cNvSpPr/>
          <p:nvPr/>
        </p:nvSpPr>
        <p:spPr>
          <a:xfrm>
            <a:off x="7992043" y="4625004"/>
            <a:ext cx="4114800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Âm thanh 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2598C97-6E60-79DC-664B-17B6C0868DF2}"/>
              </a:ext>
            </a:extLst>
          </p:cNvPr>
          <p:cNvSpPr/>
          <p:nvPr/>
        </p:nvSpPr>
        <p:spPr>
          <a:xfrm>
            <a:off x="7992043" y="5805975"/>
            <a:ext cx="4114800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 kiện 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9CD1F19-73CC-5ADB-7150-221CD4507C94}"/>
              </a:ext>
            </a:extLst>
          </p:cNvPr>
          <p:cNvSpPr/>
          <p:nvPr/>
        </p:nvSpPr>
        <p:spPr>
          <a:xfrm>
            <a:off x="7992043" y="6918657"/>
            <a:ext cx="4114800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 khiển 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85913562-ED93-DE54-357A-952F2F761963}"/>
              </a:ext>
            </a:extLst>
          </p:cNvPr>
          <p:cNvSpPr/>
          <p:nvPr/>
        </p:nvSpPr>
        <p:spPr>
          <a:xfrm>
            <a:off x="7992043" y="8196948"/>
            <a:ext cx="4114800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biến 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A6FD1122-02CC-A71D-66E0-DC6AAA197605}"/>
              </a:ext>
            </a:extLst>
          </p:cNvPr>
          <p:cNvSpPr/>
          <p:nvPr/>
        </p:nvSpPr>
        <p:spPr>
          <a:xfrm>
            <a:off x="12720921" y="2095500"/>
            <a:ext cx="4114800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 phép toán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FDB0D3CF-C791-C72B-4CEC-0FDD1CE7B0AB}"/>
              </a:ext>
            </a:extLst>
          </p:cNvPr>
          <p:cNvSpPr/>
          <p:nvPr/>
        </p:nvSpPr>
        <p:spPr>
          <a:xfrm>
            <a:off x="12720921" y="3346713"/>
            <a:ext cx="4114800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 biến số 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1C9915F-28E1-AF62-795B-EEE170AFDF2E}"/>
              </a:ext>
            </a:extLst>
          </p:cNvPr>
          <p:cNvSpPr/>
          <p:nvPr/>
        </p:nvSpPr>
        <p:spPr>
          <a:xfrm>
            <a:off x="12720921" y="4625004"/>
            <a:ext cx="4114800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 của tôi 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B73B317-356C-AA7E-5954-C764D63A3914}"/>
              </a:ext>
            </a:extLst>
          </p:cNvPr>
          <p:cNvSpPr/>
          <p:nvPr/>
        </p:nvSpPr>
        <p:spPr>
          <a:xfrm>
            <a:off x="12496800" y="6057900"/>
            <a:ext cx="4724400" cy="332922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 sắc của nhóm lệnh cùng màu với các lệnh trong đó</a:t>
            </a:r>
          </a:p>
        </p:txBody>
      </p:sp>
    </p:spTree>
    <p:extLst>
      <p:ext uri="{BB962C8B-B14F-4D97-AF65-F5344CB8AC3E}">
        <p14:creationId xmlns:p14="http://schemas.microsoft.com/office/powerpoint/2010/main" val="53314945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838200" y="647700"/>
            <a:ext cx="16611600" cy="8991599"/>
          </a:xfrm>
          <a:custGeom>
            <a:avLst/>
            <a:gdLst/>
            <a:ahLst/>
            <a:cxnLst/>
            <a:rect l="l" t="t" r="r" b="b"/>
            <a:pathLst>
              <a:path w="3233469" h="2130752">
                <a:moveTo>
                  <a:pt x="32161" y="0"/>
                </a:moveTo>
                <a:lnTo>
                  <a:pt x="3201308" y="0"/>
                </a:lnTo>
                <a:cubicBezTo>
                  <a:pt x="3209838" y="0"/>
                  <a:pt x="3218018" y="3388"/>
                  <a:pt x="3224049" y="9420"/>
                </a:cubicBezTo>
                <a:cubicBezTo>
                  <a:pt x="3230081" y="15451"/>
                  <a:pt x="3233469" y="23631"/>
                  <a:pt x="3233469" y="32161"/>
                </a:cubicBezTo>
                <a:lnTo>
                  <a:pt x="3233469" y="2098591"/>
                </a:lnTo>
                <a:cubicBezTo>
                  <a:pt x="3233469" y="2107120"/>
                  <a:pt x="3230081" y="2115301"/>
                  <a:pt x="3224049" y="2121332"/>
                </a:cubicBezTo>
                <a:cubicBezTo>
                  <a:pt x="3218018" y="2127363"/>
                  <a:pt x="3209838" y="2130752"/>
                  <a:pt x="3201308" y="2130752"/>
                </a:cubicBezTo>
                <a:lnTo>
                  <a:pt x="32161" y="2130752"/>
                </a:lnTo>
                <a:cubicBezTo>
                  <a:pt x="23631" y="2130752"/>
                  <a:pt x="15451" y="2127363"/>
                  <a:pt x="9420" y="2121332"/>
                </a:cubicBezTo>
                <a:cubicBezTo>
                  <a:pt x="3388" y="2115301"/>
                  <a:pt x="0" y="2107120"/>
                  <a:pt x="0" y="2098591"/>
                </a:cubicBezTo>
                <a:lnTo>
                  <a:pt x="0" y="32161"/>
                </a:lnTo>
                <a:cubicBezTo>
                  <a:pt x="0" y="23631"/>
                  <a:pt x="3388" y="15451"/>
                  <a:pt x="9420" y="9420"/>
                </a:cubicBezTo>
                <a:cubicBezTo>
                  <a:pt x="15451" y="3388"/>
                  <a:pt x="23631" y="0"/>
                  <a:pt x="3216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EF3D7B-1937-232A-66EF-EDCBDAA1EA37}"/>
              </a:ext>
            </a:extLst>
          </p:cNvPr>
          <p:cNvSpPr txBox="1"/>
          <p:nvPr/>
        </p:nvSpPr>
        <p:spPr>
          <a:xfrm>
            <a:off x="4533900" y="876300"/>
            <a:ext cx="92202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ĐỌC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8D9693-EEAA-7D82-DD6C-D70946925880}"/>
              </a:ext>
            </a:extLst>
          </p:cNvPr>
          <p:cNvSpPr txBox="1"/>
          <p:nvPr/>
        </p:nvSpPr>
        <p:spPr>
          <a:xfrm>
            <a:off x="1371600" y="1921006"/>
            <a:ext cx="15544800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i="1">
                <a:latin typeface="Arial" panose="020B0604020202020204" pitchFamily="34" charset="0"/>
                <a:cs typeface="Arial" panose="020B0604020202020204" pitchFamily="34" charset="0"/>
              </a:rPr>
              <a:t>Đọc nội dung trong sách giáo khoa tr.63-64 và nhận biết một số nhóm lệnh 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BB493F14-FD12-1FBC-C114-31C0992405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8032040"/>
              </p:ext>
            </p:extLst>
          </p:nvPr>
        </p:nvGraphicFramePr>
        <p:xfrm>
          <a:off x="1504950" y="4226286"/>
          <a:ext cx="15278100" cy="49326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6650">
                  <a:extLst>
                    <a:ext uri="{9D8B030D-6E8A-4147-A177-3AD203B41FA5}">
                      <a16:colId xmlns:a16="http://schemas.microsoft.com/office/drawing/2014/main" val="1321773243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1926706649"/>
                    </a:ext>
                  </a:extLst>
                </a:gridCol>
                <a:gridCol w="7943850">
                  <a:extLst>
                    <a:ext uri="{9D8B030D-6E8A-4147-A177-3AD203B41FA5}">
                      <a16:colId xmlns:a16="http://schemas.microsoft.com/office/drawing/2014/main" val="3769783173"/>
                    </a:ext>
                  </a:extLst>
                </a:gridCol>
              </a:tblGrid>
              <a:tr h="1104865"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Nhóm lệnh 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C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Lệnh 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C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Ý nghĩa 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3610079"/>
                  </a:ext>
                </a:extLst>
              </a:tr>
              <a:tr h="1913895"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36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558065"/>
                  </a:ext>
                </a:extLst>
              </a:tr>
              <a:tr h="1913895"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36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4903208"/>
                  </a:ext>
                </a:extLst>
              </a:tr>
            </a:tbl>
          </a:graphicData>
        </a:graphic>
      </p:graphicFrame>
      <p:pic>
        <p:nvPicPr>
          <p:cNvPr id="24" name="Picture 23">
            <a:extLst>
              <a:ext uri="{FF2B5EF4-FFF2-40B4-BE49-F238E27FC236}">
                <a16:creationId xmlns:a16="http://schemas.microsoft.com/office/drawing/2014/main" id="{37E0A460-679B-A91E-7A07-E8E3A4FF71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5573391"/>
            <a:ext cx="1524000" cy="146824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F4E5F18-F71B-19C2-EC90-97C3F4E91F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5573391"/>
            <a:ext cx="2015314" cy="116811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2E4D95E5-3283-E48C-0DAD-12C64128510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770" r="7683"/>
          <a:stretch/>
        </p:blipFill>
        <p:spPr>
          <a:xfrm>
            <a:off x="2438400" y="7630591"/>
            <a:ext cx="1371600" cy="123812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0A13CD2-B627-1E10-0CA4-A76F4B9E2C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9952" y="7630507"/>
            <a:ext cx="2227920" cy="1107125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F63C8349-CCE4-1935-B1F6-B6B350853287}"/>
              </a:ext>
            </a:extLst>
          </p:cNvPr>
          <p:cNvSpPr txBox="1"/>
          <p:nvPr/>
        </p:nvSpPr>
        <p:spPr>
          <a:xfrm>
            <a:off x="8991600" y="7401971"/>
            <a:ext cx="7607774" cy="16516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Nhân vật sẽ đợi 1 giây, sau đó thực hiện lệnh tiếp theo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E73715A-9DED-1D60-6B39-AAC43EBA0440}"/>
              </a:ext>
            </a:extLst>
          </p:cNvPr>
          <p:cNvSpPr txBox="1"/>
          <p:nvPr/>
        </p:nvSpPr>
        <p:spPr>
          <a:xfrm>
            <a:off x="8996362" y="5481677"/>
            <a:ext cx="7455374" cy="16516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Khi nháy chuột vào nút lệnh “cờ xanh” thì chạy chương trình </a:t>
            </a:r>
          </a:p>
        </p:txBody>
      </p:sp>
    </p:spTree>
    <p:extLst>
      <p:ext uri="{BB962C8B-B14F-4D97-AF65-F5344CB8AC3E}">
        <p14:creationId xmlns:p14="http://schemas.microsoft.com/office/powerpoint/2010/main" val="363205979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36" grpId="0"/>
      <p:bldP spid="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BB493F14-FD12-1FBC-C114-31C0992405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6618317"/>
              </p:ext>
            </p:extLst>
          </p:nvPr>
        </p:nvGraphicFramePr>
        <p:xfrm>
          <a:off x="1600200" y="698848"/>
          <a:ext cx="15278100" cy="8889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6650">
                  <a:extLst>
                    <a:ext uri="{9D8B030D-6E8A-4147-A177-3AD203B41FA5}">
                      <a16:colId xmlns:a16="http://schemas.microsoft.com/office/drawing/2014/main" val="1321773243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1926706649"/>
                    </a:ext>
                  </a:extLst>
                </a:gridCol>
                <a:gridCol w="7943850">
                  <a:extLst>
                    <a:ext uri="{9D8B030D-6E8A-4147-A177-3AD203B41FA5}">
                      <a16:colId xmlns:a16="http://schemas.microsoft.com/office/drawing/2014/main" val="3769783173"/>
                    </a:ext>
                  </a:extLst>
                </a:gridCol>
              </a:tblGrid>
              <a:tr h="1049023"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Nhóm lệnh 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C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Lệnh 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C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Ý nghĩa 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3610079"/>
                  </a:ext>
                </a:extLst>
              </a:tr>
              <a:tr h="1817162"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36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558065"/>
                  </a:ext>
                </a:extLst>
              </a:tr>
              <a:tr h="1241412"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36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sz="36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4903208"/>
                  </a:ext>
                </a:extLst>
              </a:tr>
              <a:tr h="1371912"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36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5595768"/>
                  </a:ext>
                </a:extLst>
              </a:tr>
              <a:tr h="1598397"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36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8377629"/>
                  </a:ext>
                </a:extLst>
              </a:tr>
              <a:tr h="1417113"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36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201821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0DD9D4F8-AF25-3EC2-E710-08998F25D1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9850" y="1965041"/>
            <a:ext cx="1384313" cy="138431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B9B334D-C89F-1047-9190-1076A5591A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0" y="2203159"/>
            <a:ext cx="2607484" cy="90807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72CD68E-2E5E-242E-883E-4D383CFB60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8543" y="5356048"/>
            <a:ext cx="2066925" cy="176444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E504BEE-BAFD-EDCB-DFA3-B0672FD49C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0283" y="3851329"/>
            <a:ext cx="2245504" cy="109503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5785D0C-C24F-7F21-03A2-CA63207860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2229" y="5356048"/>
            <a:ext cx="1835929" cy="112757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99944AC-BD06-FCB5-1364-E4C995ADEB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22178" y="7026758"/>
            <a:ext cx="2871387" cy="92824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4449110-07CC-C776-0BDD-C2AD3515A8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86172" y="8369038"/>
            <a:ext cx="2055640" cy="99378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079DF663-0C40-1E99-B40B-485A48292C81}"/>
              </a:ext>
            </a:extLst>
          </p:cNvPr>
          <p:cNvSpPr txBox="1"/>
          <p:nvPr/>
        </p:nvSpPr>
        <p:spPr>
          <a:xfrm>
            <a:off x="8991600" y="1831361"/>
            <a:ext cx="8712189" cy="16516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Nhân vật sẽ di chuyển 10 bước theo đường thẳng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52F7FAA-AD4C-90CA-AA35-DC9B5219AC94}"/>
              </a:ext>
            </a:extLst>
          </p:cNvPr>
          <p:cNvSpPr txBox="1"/>
          <p:nvPr/>
        </p:nvSpPr>
        <p:spPr>
          <a:xfrm>
            <a:off x="8991600" y="3573008"/>
            <a:ext cx="8102606" cy="16516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Xóa tất cả các hình vẽ đang có trên sân khấu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2097152-EE29-13CA-FD29-183C58FF5B82}"/>
              </a:ext>
            </a:extLst>
          </p:cNvPr>
          <p:cNvSpPr txBox="1"/>
          <p:nvPr/>
        </p:nvSpPr>
        <p:spPr>
          <a:xfrm>
            <a:off x="8958262" y="5410877"/>
            <a:ext cx="7315200" cy="8206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Đặt bút để nhân vật bắt đầu vẽ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D864D6D-0221-7F4A-1D34-121F0341A7E4}"/>
              </a:ext>
            </a:extLst>
          </p:cNvPr>
          <p:cNvSpPr txBox="1"/>
          <p:nvPr/>
        </p:nvSpPr>
        <p:spPr>
          <a:xfrm>
            <a:off x="8943974" y="6819900"/>
            <a:ext cx="5510215" cy="8206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Chọn màu cho bút vẽ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4B84B91-249A-0C73-F914-77B73E75BB05}"/>
              </a:ext>
            </a:extLst>
          </p:cNvPr>
          <p:cNvSpPr txBox="1"/>
          <p:nvPr/>
        </p:nvSpPr>
        <p:spPr>
          <a:xfrm>
            <a:off x="8980498" y="8450240"/>
            <a:ext cx="7924800" cy="8206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Nhấc bút để nhân vật dừng việc vẽ </a:t>
            </a:r>
          </a:p>
        </p:txBody>
      </p:sp>
    </p:spTree>
    <p:extLst>
      <p:ext uri="{BB962C8B-B14F-4D97-AF65-F5344CB8AC3E}">
        <p14:creationId xmlns:p14="http://schemas.microsoft.com/office/powerpoint/2010/main" val="304724275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7" grpId="0"/>
      <p:bldP spid="29" grpId="0"/>
      <p:bldP spid="33" grpId="0"/>
      <p:bldP spid="3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1187</Words>
  <Application>Microsoft Office PowerPoint</Application>
  <PresentationFormat>Custom</PresentationFormat>
  <Paragraphs>129</Paragraphs>
  <Slides>29</Slides>
  <Notes>0</Notes>
  <HiddenSlides>0</HiddenSlides>
  <MMClips>10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Calibri</vt:lpstr>
      <vt:lpstr>Wingdings</vt:lpstr>
      <vt:lpstr>Arial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Pink Yellow Pastel Cute Playful Illustration Birthday Presentation</dc:title>
  <cp:lastModifiedBy>Thảo Đào</cp:lastModifiedBy>
  <cp:revision>8</cp:revision>
  <dcterms:created xsi:type="dcterms:W3CDTF">2006-08-16T00:00:00Z</dcterms:created>
  <dcterms:modified xsi:type="dcterms:W3CDTF">2023-04-04T01:58:57Z</dcterms:modified>
  <dc:identifier>DAFepxoS-_M</dc:identifier>
</cp:coreProperties>
</file>